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1315" r:id="rId5"/>
    <p:sldId id="1316" r:id="rId6"/>
    <p:sldId id="1317" r:id="rId7"/>
    <p:sldId id="1318" r:id="rId8"/>
    <p:sldId id="1319" r:id="rId9"/>
    <p:sldId id="1320" r:id="rId10"/>
    <p:sldId id="1324" r:id="rId11"/>
    <p:sldId id="1325" r:id="rId12"/>
    <p:sldId id="1326" r:id="rId13"/>
    <p:sldId id="1341" r:id="rId14"/>
    <p:sldId id="1342" r:id="rId15"/>
    <p:sldId id="1343" r:id="rId16"/>
    <p:sldId id="1344" r:id="rId17"/>
    <p:sldId id="1345" r:id="rId18"/>
    <p:sldId id="1347" r:id="rId19"/>
    <p:sldId id="1349" r:id="rId20"/>
    <p:sldId id="135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Ortinau" initials="D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5A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3"/>
    <p:restoredTop sz="94687"/>
  </p:normalViewPr>
  <p:slideViewPr>
    <p:cSldViewPr snapToGrid="0" snapToObjects="1" showGuides="1">
      <p:cViewPr varScale="1">
        <p:scale>
          <a:sx n="110" d="100"/>
          <a:sy n="110" d="100"/>
        </p:scale>
        <p:origin x="192" y="8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09T11:54:27.981" idx="1">
    <p:pos x="7662" y="186"/>
    <p:text>Jason, please help fill out this slide and the next with some good talking points and an example. Can be reiterated during the demo to follow.</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5-09T11:54:27.981" idx="1">
    <p:pos x="7662" y="186"/>
    <p:text>Jason, please help fill out this slide and the next with some good talking points and an example. Can be reiterated during the demo to follow.</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053F7-9549-7F4C-BA4B-84BEA55BF3B5}" type="datetimeFigureOut">
              <a:rPr lang="en-US" smtClean="0"/>
              <a:t>3/14/18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BD8DA-9EA1-394A-8296-EA08A187DD0B}" type="slidenum">
              <a:rPr lang="en-US" smtClean="0"/>
              <a:t>‹#›</a:t>
            </a:fld>
            <a:endParaRPr lang="en-US"/>
          </a:p>
        </p:txBody>
      </p:sp>
    </p:spTree>
    <p:extLst>
      <p:ext uri="{BB962C8B-B14F-4D97-AF65-F5344CB8AC3E}">
        <p14:creationId xmlns:p14="http://schemas.microsoft.com/office/powerpoint/2010/main" val="311466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 dirty="0"/>
              <a:t>Welcome, today we are going to talk about Smart app with Xamarin and Azure! We are going to touch the Cognitive service api’s and we’ll see the power that they hold. But before we start.</a:t>
            </a:r>
            <a:endParaRPr dirty="0"/>
          </a:p>
        </p:txBody>
      </p:sp>
    </p:spTree>
    <p:extLst>
      <p:ext uri="{BB962C8B-B14F-4D97-AF65-F5344CB8AC3E}">
        <p14:creationId xmlns:p14="http://schemas.microsoft.com/office/powerpoint/2010/main" val="38538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0328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82834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84088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created a full public roadmap and crafting it with your help.</a:t>
            </a:r>
          </a:p>
          <a:p>
            <a:r>
              <a:rPr lang="en-US" dirty="0"/>
              <a:t>Tons of merged PRs and tons of contributors! We lov</a:t>
            </a:r>
            <a:r>
              <a:rPr lang="en-US" baseline="0" dirty="0"/>
              <a:t>e it!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3/14/18 3:44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71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also added a plethora of amazing new features!</a:t>
            </a:r>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3/14/18 3:44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942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3:44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995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horizon of</a:t>
            </a:r>
            <a:r>
              <a:rPr lang="en-US" baseline="0" dirty="0"/>
              <a:t> course is 3.0! With great new features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3C5518-CCF0-420D-9C41-3B9D16BCC534}"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3:44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6101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3:44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8172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Ask audience if they know what flexbox is</a:t>
            </a:r>
          </a:p>
          <a:p>
            <a:r>
              <a:rPr lang="en-US" dirty="0"/>
              <a:t>Ask audience if they LIKE flexbox</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3:44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9880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3:44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239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1702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Ask audience if they know what flexbox is</a:t>
            </a:r>
          </a:p>
          <a:p>
            <a:r>
              <a:rPr lang="en-US" dirty="0"/>
              <a:t>Ask audience if they LIKE flexbox</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3/14/18 4:23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360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395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70725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826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403966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2651696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249504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3/14/18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895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26C-7117-BC42-8083-A2D09EB93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EFE170-B8EE-5A41-B910-EF2F9A3EC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9111-F9A8-1246-9725-BF68910CDE07}"/>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19D3D5B8-8FEC-EB47-838D-08F6834A9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A433-AA01-C44A-B9D4-66DCDD1329E5}"/>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668297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A0C5-6723-8F4C-B16C-E1E6498463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1D7AE-444F-ED42-B227-EBF8D5155E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3B6AC-15E4-754D-8D9E-6166476F8DBD}"/>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2F29E5D7-8C01-DA4F-B190-C661D0660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EF1AC-CA49-2E4D-8960-CD9CB267B71F}"/>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848640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65EF90-201E-8741-82EE-31CA60D9DD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C394AF-9BA6-9242-ADB4-276CD0CC9C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DF23C-D6B0-A545-B8B5-FD37603922E4}"/>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E5C31600-0B5A-5E4B-921D-DC4835124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6AA7A-A433-844E-A2F0-ACC872F07A26}"/>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391490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15600" y="491767"/>
            <a:ext cx="11360800" cy="7636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Shape 122"/>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35124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945597"/>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5967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36769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36769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89428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642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8949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82080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dk2"/>
        </a:solidFill>
        <a:effectLst/>
      </p:bgPr>
    </p:bg>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1684164987"/>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26" indent="-236518">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19" indent="-33610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055" rtl="0" eaLnBrk="1" latinLnBrk="0" hangingPunct="1">
              <a:spcBef>
                <a:spcPct val="20000"/>
              </a:spcBef>
              <a:spcAft>
                <a:spcPts val="800"/>
              </a:spcAft>
              <a:buFont typeface="Arial" pitchFamily="34" charset="0"/>
              <a:buNone/>
            </a:pPr>
            <a:r>
              <a:rPr lang="en-US"/>
              <a:t>Click to edit Master text styles</a:t>
            </a:r>
          </a:p>
          <a:p>
            <a:pPr marL="0" lvl="1" indent="0" algn="l" defTabSz="896055" rtl="0" eaLnBrk="1" latinLnBrk="0" hangingPunct="1">
              <a:spcBef>
                <a:spcPct val="20000"/>
              </a:spcBef>
              <a:spcAft>
                <a:spcPts val="800"/>
              </a:spcAft>
              <a:buFont typeface="Arial" pitchFamily="34" charset="0"/>
              <a:buNone/>
            </a:pPr>
            <a:r>
              <a:rPr lang="en-US"/>
              <a:t>Second level</a:t>
            </a:r>
          </a:p>
          <a:p>
            <a:pPr marL="0" lvl="2" indent="0" algn="l" defTabSz="89605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5632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7B59-C8CC-BF47-9E21-7ACC69E90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DD51C-C1E4-5A4C-AC3E-536F4DD7D1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E9A67-A965-8F41-AABE-32A281D5EA6B}"/>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C048B1FE-134C-A945-A2FC-C84AB6C5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1F1B0-65CE-B747-BA89-CAA5DD62C273}"/>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597557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83771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4302950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945597"/>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2271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945597"/>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0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945597"/>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0332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0465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85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945597"/>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6581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09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3BA3-78E7-034C-9498-83127C42AC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EEAFE-5968-8349-9AD5-7DFE786E3F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C90A67-B7DD-EE40-AC94-57A436FD381E}"/>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6F8F8772-31C0-A44E-8293-C4E6D2425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7E60F-8260-0648-9B9B-EC13564C33C1}"/>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31772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A436-57B9-2742-8FD5-9408DF3F4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6AA81-D0C6-F640-A066-D0BB5ECB05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A2D6C-8BD3-F247-9267-672C893081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ECC6B-F165-F24F-91AC-70DCDB30A661}"/>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6" name="Footer Placeholder 5">
            <a:extLst>
              <a:ext uri="{FF2B5EF4-FFF2-40B4-BE49-F238E27FC236}">
                <a16:creationId xmlns:a16="http://schemas.microsoft.com/office/drawing/2014/main" id="{6B50E2BA-DA65-764E-92B8-335B7F925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B201E-884A-F144-9BFB-D795919FA179}"/>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346367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AF04-877E-B34E-893D-FC9BCE69EB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DAAFB2-101E-DC46-BFC5-CE79ED141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C5D4C6-4116-B84C-B598-36818D7DDD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A40D8E-2EE2-574D-84B7-CEE455F9E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2D8171-DB7C-A545-87C6-061DE11EC9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8E3FD5-FEF3-DA4B-AC8E-C4BF854F6708}"/>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8" name="Footer Placeholder 7">
            <a:extLst>
              <a:ext uri="{FF2B5EF4-FFF2-40B4-BE49-F238E27FC236}">
                <a16:creationId xmlns:a16="http://schemas.microsoft.com/office/drawing/2014/main" id="{6FFCE2FB-2DCC-8F40-A91F-4A1FF4DC66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FDE30-12A5-204D-A8AC-7776E992CEAF}"/>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2084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A8C3-A8AE-0849-9874-DB69FAA16C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193C7B-B012-EA4B-9451-F6B7DB60E4A1}"/>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4" name="Footer Placeholder 3">
            <a:extLst>
              <a:ext uri="{FF2B5EF4-FFF2-40B4-BE49-F238E27FC236}">
                <a16:creationId xmlns:a16="http://schemas.microsoft.com/office/drawing/2014/main" id="{652E81D4-9106-5F44-9CB6-7D82B9DF2B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88BCAD-5EB5-D84B-8756-239F9AF48037}"/>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49973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7216D-F474-F748-AA05-086E9081ED9F}"/>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3" name="Footer Placeholder 2">
            <a:extLst>
              <a:ext uri="{FF2B5EF4-FFF2-40B4-BE49-F238E27FC236}">
                <a16:creationId xmlns:a16="http://schemas.microsoft.com/office/drawing/2014/main" id="{97A837D1-7FEA-F141-A20E-202AFA45CD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A3894-3C30-2448-B5DA-7E946F24F7A4}"/>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91855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90D1-15EB-5B43-BF32-D701DD3E6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2C411-C06F-F043-BE37-FC271E9B9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EE7E80-5111-0842-AC06-7D14B5BCD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6EC7BB-8FC3-3B4D-8375-1F7520DDE6AC}"/>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6" name="Footer Placeholder 5">
            <a:extLst>
              <a:ext uri="{FF2B5EF4-FFF2-40B4-BE49-F238E27FC236}">
                <a16:creationId xmlns:a16="http://schemas.microsoft.com/office/drawing/2014/main" id="{C86FA7C4-62C5-5843-A079-F0D958EA7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4FA65-DCD5-534D-9F7A-0DC61C7AB5F5}"/>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1941651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9C33-26EA-0647-8A90-80FF5F78B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CE882E-F7E4-374B-9466-03BD63783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A3CDE8-6EA4-0840-B2A2-7DB48DAEA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4C2E8E-893C-C549-81E5-23DE27B48E3F}"/>
              </a:ext>
            </a:extLst>
          </p:cNvPr>
          <p:cNvSpPr>
            <a:spLocks noGrp="1"/>
          </p:cNvSpPr>
          <p:nvPr>
            <p:ph type="dt" sz="half" idx="10"/>
          </p:nvPr>
        </p:nvSpPr>
        <p:spPr/>
        <p:txBody>
          <a:bodyPr/>
          <a:lstStyle/>
          <a:p>
            <a:fld id="{4C8C4837-6259-844E-BBFF-0C65596236B6}" type="datetimeFigureOut">
              <a:rPr lang="en-US" smtClean="0"/>
              <a:t>3/14/18</a:t>
            </a:fld>
            <a:endParaRPr lang="en-US"/>
          </a:p>
        </p:txBody>
      </p:sp>
      <p:sp>
        <p:nvSpPr>
          <p:cNvPr id="6" name="Footer Placeholder 5">
            <a:extLst>
              <a:ext uri="{FF2B5EF4-FFF2-40B4-BE49-F238E27FC236}">
                <a16:creationId xmlns:a16="http://schemas.microsoft.com/office/drawing/2014/main" id="{67E17E23-155C-B845-A354-C2677E81F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1827E-10BE-044E-99E7-868021A3E2B7}"/>
              </a:ext>
            </a:extLst>
          </p:cNvPr>
          <p:cNvSpPr>
            <a:spLocks noGrp="1"/>
          </p:cNvSpPr>
          <p:nvPr>
            <p:ph type="sldNum" sz="quarter" idx="12"/>
          </p:nvPr>
        </p:nvSpPr>
        <p:spPr/>
        <p:txBody>
          <a:bodyPr/>
          <a:lstStyle/>
          <a:p>
            <a:fld id="{DEF6EE4E-21D0-4247-B916-C87B749EE4A7}" type="slidenum">
              <a:rPr lang="en-US" smtClean="0"/>
              <a:t>‹#›</a:t>
            </a:fld>
            <a:endParaRPr lang="en-US"/>
          </a:p>
        </p:txBody>
      </p:sp>
    </p:spTree>
    <p:extLst>
      <p:ext uri="{BB962C8B-B14F-4D97-AF65-F5344CB8AC3E}">
        <p14:creationId xmlns:p14="http://schemas.microsoft.com/office/powerpoint/2010/main" val="3978318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EBBCD8-15C4-5645-86E2-D127342898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33F103-EB39-7246-88FA-4E92EF24F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76EBC-F8F1-3F4B-BB3D-1620A05C3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C4837-6259-844E-BBFF-0C65596236B6}" type="datetimeFigureOut">
              <a:rPr lang="en-US" smtClean="0"/>
              <a:t>3/14/18</a:t>
            </a:fld>
            <a:endParaRPr lang="en-US"/>
          </a:p>
        </p:txBody>
      </p:sp>
      <p:sp>
        <p:nvSpPr>
          <p:cNvPr id="5" name="Footer Placeholder 4">
            <a:extLst>
              <a:ext uri="{FF2B5EF4-FFF2-40B4-BE49-F238E27FC236}">
                <a16:creationId xmlns:a16="http://schemas.microsoft.com/office/drawing/2014/main" id="{9F326440-3670-C641-82FF-EF46BD9C8B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AE285B-4006-4D48-8B0D-3580D0B672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6EE4E-21D0-4247-B916-C87B749EE4A7}" type="slidenum">
              <a:rPr lang="en-US" smtClean="0"/>
              <a:t>‹#›</a:t>
            </a:fld>
            <a:endParaRPr lang="en-US"/>
          </a:p>
        </p:txBody>
      </p:sp>
    </p:spTree>
    <p:extLst>
      <p:ext uri="{BB962C8B-B14F-4D97-AF65-F5344CB8AC3E}">
        <p14:creationId xmlns:p14="http://schemas.microsoft.com/office/powerpoint/2010/main" val="373710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7" r:id="rId27"/>
    <p:sldLayoutId id="214748367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descr="iStock-507626772-small-lowcontrast.jpg"/>
          <p:cNvPicPr preferRelativeResize="0"/>
          <p:nvPr/>
        </p:nvPicPr>
        <p:blipFill>
          <a:blip r:embed="rId3">
            <a:alphaModFix/>
          </a:blip>
          <a:stretch>
            <a:fillRect/>
          </a:stretch>
        </p:blipFill>
        <p:spPr>
          <a:xfrm>
            <a:off x="0" y="0"/>
            <a:ext cx="12192005" cy="8126843"/>
          </a:xfrm>
          <a:prstGeom prst="rect">
            <a:avLst/>
          </a:prstGeom>
          <a:noFill/>
          <a:ln>
            <a:noFill/>
          </a:ln>
        </p:spPr>
      </p:pic>
      <p:sp>
        <p:nvSpPr>
          <p:cNvPr id="211" name="Shape 211"/>
          <p:cNvSpPr txBox="1">
            <a:spLocks noGrp="1"/>
          </p:cNvSpPr>
          <p:nvPr>
            <p:ph type="ctrTitle"/>
          </p:nvPr>
        </p:nvSpPr>
        <p:spPr>
          <a:xfrm>
            <a:off x="415611" y="2695017"/>
            <a:ext cx="11360800" cy="2736800"/>
          </a:xfrm>
          <a:prstGeom prst="rect">
            <a:avLst/>
          </a:prstGeom>
        </p:spPr>
        <p:txBody>
          <a:bodyPr spcFirstLastPara="1" vert="horz" wrap="square" lIns="121900" tIns="121900" rIns="121900" bIns="121900" rtlCol="0" anchor="b" anchorCtr="0">
            <a:noAutofit/>
          </a:bodyPr>
          <a:lstStyle/>
          <a:p>
            <a:pPr lvl="0"/>
            <a:r>
              <a:rPr lang="en-US" b="1" dirty="0">
                <a:solidFill>
                  <a:schemeClr val="bg1"/>
                </a:solidFill>
              </a:rPr>
              <a:t>Cross-Platform Native User Interfaces</a:t>
            </a:r>
            <a:br>
              <a:rPr lang="en-US" b="1" dirty="0">
                <a:solidFill>
                  <a:schemeClr val="bg1"/>
                </a:solidFill>
              </a:rPr>
            </a:br>
            <a:r>
              <a:rPr lang="en-US" b="1" dirty="0">
                <a:solidFill>
                  <a:schemeClr val="bg1"/>
                </a:solidFill>
              </a:rPr>
              <a:t>with </a:t>
            </a:r>
            <a:r>
              <a:rPr lang="en-US" b="1" dirty="0" err="1">
                <a:solidFill>
                  <a:schemeClr val="bg1"/>
                </a:solidFill>
              </a:rPr>
              <a:t>Xamarin.Forms</a:t>
            </a:r>
            <a:endParaRPr b="1" dirty="0">
              <a:solidFill>
                <a:schemeClr val="bg1"/>
              </a:solidFill>
            </a:endParaRPr>
          </a:p>
        </p:txBody>
      </p:sp>
    </p:spTree>
    <p:extLst>
      <p:ext uri="{BB962C8B-B14F-4D97-AF65-F5344CB8AC3E}">
        <p14:creationId xmlns:p14="http://schemas.microsoft.com/office/powerpoint/2010/main" val="2719274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50"/>
            <a:ext cx="5402684" cy="6636497"/>
          </a:xfrm>
        </p:spPr>
        <p:txBody>
          <a:bodyPr/>
          <a:lstStyle/>
          <a:p>
            <a:pPr marL="0" inden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pPr marL="0" inden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6"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pPr marL="0" indent="0">
              <a:buNone/>
            </a:pPr>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pPr marL="0" indent="0">
              <a:buNone/>
            </a:pPr>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pPr marL="0" indent="0">
              <a:buNone/>
            </a:pPr>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pPr marL="0" indent="0">
              <a:buNone/>
            </a:pP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pPr marL="0" indent="0">
              <a:buNone/>
            </a:pPr>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pPr marL="0" indent="0">
              <a:buNone/>
            </a:pPr>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pPr marL="0" indent="0">
              <a:buNone/>
            </a:pPr>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pPr marL="0" indent="0">
              <a:buNone/>
            </a:pPr>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pPr marL="0" indent="0">
              <a:buNone/>
            </a:pPr>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pPr marL="0" indent="0">
              <a:buNone/>
            </a:pPr>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pPr marL="0" indent="0">
              <a:buNone/>
            </a:pPr>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pPr marL="0" indent="0">
              <a:buNone/>
            </a:pPr>
            <a:endParaRPr lang="en-US" sz="1077"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7005" y="1519701"/>
            <a:ext cx="236523" cy="450638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72">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61" y="1884288"/>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0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364" y="2029584"/>
            <a:ext cx="5180648" cy="2798835"/>
          </a:xfrm>
        </p:spPr>
        <p:txBody>
          <a:bodyPr/>
          <a:lstStyle/>
          <a:p>
            <a:r>
              <a:rPr lang="en-US" dirty="0" err="1"/>
              <a:t>Xamarin.Forms</a:t>
            </a:r>
            <a:br>
              <a:rPr lang="en-US" dirty="0"/>
            </a:br>
            <a:br>
              <a:rPr lang="en-US" dirty="0"/>
            </a:br>
            <a:r>
              <a:rPr lang="en-US" dirty="0"/>
              <a:t>Demo</a:t>
            </a:r>
          </a:p>
        </p:txBody>
      </p:sp>
    </p:spTree>
    <p:extLst>
      <p:ext uri="{BB962C8B-B14F-4D97-AF65-F5344CB8AC3E}">
        <p14:creationId xmlns:p14="http://schemas.microsoft.com/office/powerpoint/2010/main" val="42911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6364" y="2029584"/>
            <a:ext cx="9988597" cy="2798835"/>
          </a:xfrm>
        </p:spPr>
        <p:txBody>
          <a:bodyPr>
            <a:normAutofit/>
          </a:bodyPr>
          <a:lstStyle/>
          <a:p>
            <a:r>
              <a:rPr lang="en-US" sz="7060" dirty="0">
                <a:solidFill>
                  <a:schemeClr val="bg1"/>
                </a:solidFill>
              </a:rPr>
              <a:t>Latest and Greatest </a:t>
            </a:r>
            <a:br>
              <a:rPr lang="en-US" sz="7060" dirty="0">
                <a:solidFill>
                  <a:schemeClr val="bg1"/>
                </a:solidFill>
              </a:rPr>
            </a:br>
            <a:r>
              <a:rPr lang="en-US" sz="7060" dirty="0">
                <a:solidFill>
                  <a:schemeClr val="bg1"/>
                </a:solidFill>
              </a:rPr>
              <a:t>in Xamarin.Forms</a:t>
            </a:r>
          </a:p>
        </p:txBody>
      </p:sp>
    </p:spTree>
    <p:extLst>
      <p:ext uri="{BB962C8B-B14F-4D97-AF65-F5344CB8AC3E}">
        <p14:creationId xmlns:p14="http://schemas.microsoft.com/office/powerpoint/2010/main" val="419496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905095"/>
            <a:ext cx="11653523" cy="1815177"/>
          </a:xfrm>
        </p:spPr>
        <p:txBody>
          <a:bodyPr/>
          <a:lstStyle/>
          <a:p>
            <a:r>
              <a:rPr lang="en-US" dirty="0"/>
              <a:t>Public Roadmap: aka.ms/xfroadmap</a:t>
            </a:r>
          </a:p>
          <a:p>
            <a:r>
              <a:rPr lang="en-US" dirty="0"/>
              <a:t>112 contributors</a:t>
            </a:r>
          </a:p>
          <a:p>
            <a:r>
              <a:rPr lang="en-US" dirty="0"/>
              <a:t>1180 merged pull requests</a:t>
            </a:r>
          </a:p>
        </p:txBody>
      </p:sp>
      <p:sp>
        <p:nvSpPr>
          <p:cNvPr id="2" name="Title 1"/>
          <p:cNvSpPr>
            <a:spLocks noGrp="1"/>
          </p:cNvSpPr>
          <p:nvPr>
            <p:ph type="title"/>
          </p:nvPr>
        </p:nvSpPr>
        <p:spPr/>
        <p:txBody>
          <a:bodyPr/>
          <a:lstStyle/>
          <a:p>
            <a:r>
              <a:rPr lang="en-US" dirty="0"/>
              <a:t>Community</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3" y="3727809"/>
            <a:ext cx="6281212" cy="3019776"/>
          </a:xfrm>
          <a:prstGeom prst="rect">
            <a:avLst/>
          </a:prstGeom>
        </p:spPr>
      </p:pic>
    </p:spTree>
    <p:extLst>
      <p:ext uri="{BB962C8B-B14F-4D97-AF65-F5344CB8AC3E}">
        <p14:creationId xmlns:p14="http://schemas.microsoft.com/office/powerpoint/2010/main" val="17979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a:gradFill>
                  <a:gsLst>
                    <a:gs pos="10101">
                      <a:schemeClr val="tx1"/>
                    </a:gs>
                    <a:gs pos="54000">
                      <a:schemeClr val="tx1"/>
                    </a:gs>
                  </a:gsLst>
                  <a:lin ang="5400000" scaled="0"/>
                </a:gradFill>
              </a:rPr>
              <a:t>Features and Enhancements</a:t>
            </a:r>
          </a:p>
        </p:txBody>
      </p:sp>
      <p:sp>
        <p:nvSpPr>
          <p:cNvPr id="7" name="Title 1"/>
          <p:cNvSpPr txBox="1">
            <a:spLocks/>
          </p:cNvSpPr>
          <p:nvPr/>
        </p:nvSpPr>
        <p:spPr>
          <a:xfrm>
            <a:off x="2883811" y="4026617"/>
            <a:ext cx="1269935" cy="373511"/>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568" dirty="0"/>
              <a:t>Themes</a:t>
            </a:r>
            <a:endParaRPr lang="en-US" sz="1568" dirty="0">
              <a:gradFill>
                <a:gsLst>
                  <a:gs pos="10101">
                    <a:schemeClr val="tx1"/>
                  </a:gs>
                  <a:gs pos="54000">
                    <a:schemeClr val="tx1"/>
                  </a:gs>
                </a:gsLst>
                <a:lin ang="5400000" scaled="0"/>
              </a:gradFill>
            </a:endParaRPr>
          </a:p>
        </p:txBody>
      </p:sp>
      <p:sp>
        <p:nvSpPr>
          <p:cNvPr id="8" name="Title 1"/>
          <p:cNvSpPr txBox="1">
            <a:spLocks/>
          </p:cNvSpPr>
          <p:nvPr/>
        </p:nvSpPr>
        <p:spPr>
          <a:xfrm>
            <a:off x="993282" y="4620266"/>
            <a:ext cx="1269935" cy="373511"/>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568" dirty="0"/>
              <a:t>Deep Linking</a:t>
            </a:r>
            <a:endParaRPr lang="en-US" sz="1568" dirty="0">
              <a:gradFill>
                <a:gsLst>
                  <a:gs pos="10101">
                    <a:schemeClr val="tx1"/>
                  </a:gs>
                  <a:gs pos="54000">
                    <a:schemeClr val="tx1"/>
                  </a:gs>
                </a:gsLst>
                <a:lin ang="5400000" scaled="0"/>
              </a:gradFill>
            </a:endParaRPr>
          </a:p>
        </p:txBody>
      </p:sp>
      <p:sp>
        <p:nvSpPr>
          <p:cNvPr id="9" name="Title 1"/>
          <p:cNvSpPr txBox="1">
            <a:spLocks/>
          </p:cNvSpPr>
          <p:nvPr/>
        </p:nvSpPr>
        <p:spPr>
          <a:xfrm>
            <a:off x="2248845" y="4996409"/>
            <a:ext cx="1269935" cy="373511"/>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568" dirty="0"/>
              <a:t>Styles</a:t>
            </a:r>
            <a:endParaRPr lang="en-US" sz="1568" dirty="0">
              <a:gradFill>
                <a:gsLst>
                  <a:gs pos="10101">
                    <a:schemeClr val="tx1"/>
                  </a:gs>
                  <a:gs pos="54000">
                    <a:schemeClr val="tx1"/>
                  </a:gs>
                </a:gsLst>
                <a:lin ang="5400000" scaled="0"/>
              </a:gradFill>
            </a:endParaRPr>
          </a:p>
        </p:txBody>
      </p:sp>
      <p:sp>
        <p:nvSpPr>
          <p:cNvPr id="10" name="Title 1"/>
          <p:cNvSpPr txBox="1">
            <a:spLocks/>
          </p:cNvSpPr>
          <p:nvPr/>
        </p:nvSpPr>
        <p:spPr>
          <a:xfrm>
            <a:off x="6992426" y="4269221"/>
            <a:ext cx="3659212" cy="373511"/>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dirty="0"/>
              <a:t>Embedded Native Controls</a:t>
            </a:r>
            <a:endParaRPr lang="en-US" sz="2549" dirty="0">
              <a:gradFill>
                <a:gsLst>
                  <a:gs pos="10101">
                    <a:schemeClr val="tx1"/>
                  </a:gs>
                  <a:gs pos="54000">
                    <a:schemeClr val="tx1"/>
                  </a:gs>
                </a:gsLst>
                <a:lin ang="5400000" scaled="0"/>
              </a:gradFill>
            </a:endParaRPr>
          </a:p>
        </p:txBody>
      </p:sp>
      <p:sp>
        <p:nvSpPr>
          <p:cNvPr id="11" name="Title 1"/>
          <p:cNvSpPr txBox="1">
            <a:spLocks/>
          </p:cNvSpPr>
          <p:nvPr/>
        </p:nvSpPr>
        <p:spPr>
          <a:xfrm>
            <a:off x="792154" y="3759845"/>
            <a:ext cx="1718148"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macOS</a:t>
            </a:r>
            <a:r>
              <a:rPr lang="en-US" sz="1568" dirty="0">
                <a:latin typeface="+mj-lt"/>
              </a:rPr>
              <a:t> Preview</a:t>
            </a:r>
            <a:endParaRPr lang="en-US" sz="1568" dirty="0">
              <a:gradFill>
                <a:gsLst>
                  <a:gs pos="10101">
                    <a:schemeClr val="tx1"/>
                  </a:gs>
                  <a:gs pos="54000">
                    <a:schemeClr val="tx1"/>
                  </a:gs>
                </a:gsLst>
                <a:lin ang="5400000" scaled="0"/>
              </a:gradFill>
              <a:latin typeface="+mj-lt"/>
            </a:endParaRPr>
          </a:p>
        </p:txBody>
      </p:sp>
      <p:sp>
        <p:nvSpPr>
          <p:cNvPr id="12" name="Title 1"/>
          <p:cNvSpPr txBox="1">
            <a:spLocks/>
          </p:cNvSpPr>
          <p:nvPr/>
        </p:nvSpPr>
        <p:spPr>
          <a:xfrm>
            <a:off x="5699513" y="3124399"/>
            <a:ext cx="3406543"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Enhanced </a:t>
            </a:r>
            <a:r>
              <a:rPr lang="en-US" sz="1568" dirty="0" err="1">
                <a:latin typeface="+mj-lt"/>
              </a:rPr>
              <a:t>GestureRecognizers</a:t>
            </a:r>
            <a:endParaRPr lang="en-US" sz="1568" dirty="0">
              <a:gradFill>
                <a:gsLst>
                  <a:gs pos="10101">
                    <a:schemeClr val="tx1"/>
                  </a:gs>
                  <a:gs pos="54000">
                    <a:schemeClr val="tx1"/>
                  </a:gs>
                </a:gsLst>
                <a:lin ang="5400000" scaled="0"/>
              </a:gradFill>
              <a:latin typeface="+mj-lt"/>
            </a:endParaRPr>
          </a:p>
        </p:txBody>
      </p:sp>
      <p:sp>
        <p:nvSpPr>
          <p:cNvPr id="13" name="Title 1"/>
          <p:cNvSpPr txBox="1">
            <a:spLocks/>
          </p:cNvSpPr>
          <p:nvPr/>
        </p:nvSpPr>
        <p:spPr>
          <a:xfrm>
            <a:off x="3780236" y="5894169"/>
            <a:ext cx="268927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353" dirty="0">
                <a:gradFill>
                  <a:gsLst>
                    <a:gs pos="10101">
                      <a:schemeClr val="tx1"/>
                    </a:gs>
                    <a:gs pos="54000">
                      <a:schemeClr val="tx1"/>
                    </a:gs>
                  </a:gsLst>
                  <a:lin ang="5400000" scaled="0"/>
                </a:gradFill>
                <a:latin typeface="+mj-lt"/>
              </a:rPr>
              <a:t>Accessibility</a:t>
            </a:r>
          </a:p>
        </p:txBody>
      </p:sp>
      <p:sp>
        <p:nvSpPr>
          <p:cNvPr id="14" name="Title 1"/>
          <p:cNvSpPr txBox="1">
            <a:spLocks/>
          </p:cNvSpPr>
          <p:nvPr/>
        </p:nvSpPr>
        <p:spPr>
          <a:xfrm>
            <a:off x="7709693" y="2546710"/>
            <a:ext cx="2763976"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Android Support Libraries</a:t>
            </a:r>
            <a:endParaRPr lang="en-US" sz="1568" dirty="0">
              <a:gradFill>
                <a:gsLst>
                  <a:gs pos="10101">
                    <a:schemeClr val="tx1"/>
                  </a:gs>
                  <a:gs pos="54000">
                    <a:schemeClr val="tx1"/>
                  </a:gs>
                </a:gsLst>
                <a:lin ang="5400000" scaled="0"/>
              </a:gradFill>
              <a:latin typeface="+mj-lt"/>
            </a:endParaRPr>
          </a:p>
        </p:txBody>
      </p:sp>
      <p:sp>
        <p:nvSpPr>
          <p:cNvPr id="15" name="Title 1"/>
          <p:cNvSpPr txBox="1">
            <a:spLocks/>
          </p:cNvSpPr>
          <p:nvPr/>
        </p:nvSpPr>
        <p:spPr>
          <a:xfrm>
            <a:off x="9382891" y="5819467"/>
            <a:ext cx="2315764"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PlatformSpecifics</a:t>
            </a:r>
            <a:endParaRPr lang="en-US" sz="1568" dirty="0">
              <a:gradFill>
                <a:gsLst>
                  <a:gs pos="10101">
                    <a:schemeClr val="tx1"/>
                  </a:gs>
                  <a:gs pos="54000">
                    <a:schemeClr val="tx1"/>
                  </a:gs>
                </a:gsLst>
                <a:lin ang="5400000" scaled="0"/>
              </a:gradFill>
              <a:latin typeface="+mj-lt"/>
            </a:endParaRPr>
          </a:p>
        </p:txBody>
      </p:sp>
      <p:sp>
        <p:nvSpPr>
          <p:cNvPr id="16" name="Title 1"/>
          <p:cNvSpPr txBox="1">
            <a:spLocks/>
          </p:cNvSpPr>
          <p:nvPr/>
        </p:nvSpPr>
        <p:spPr>
          <a:xfrm>
            <a:off x="9870653" y="4923042"/>
            <a:ext cx="126993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Fast Scroll</a:t>
            </a:r>
            <a:endParaRPr lang="en-US" sz="1568" dirty="0">
              <a:gradFill>
                <a:gsLst>
                  <a:gs pos="10101">
                    <a:schemeClr val="tx1"/>
                  </a:gs>
                  <a:gs pos="54000">
                    <a:schemeClr val="tx1"/>
                  </a:gs>
                </a:gsLst>
                <a:lin ang="5400000" scaled="0"/>
              </a:gradFill>
              <a:latin typeface="+mj-lt"/>
            </a:endParaRPr>
          </a:p>
        </p:txBody>
      </p:sp>
      <p:sp>
        <p:nvSpPr>
          <p:cNvPr id="17" name="Title 1"/>
          <p:cNvSpPr txBox="1">
            <a:spLocks/>
          </p:cNvSpPr>
          <p:nvPr/>
        </p:nvSpPr>
        <p:spPr>
          <a:xfrm>
            <a:off x="6234327" y="5314509"/>
            <a:ext cx="2950732"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NavigationPage</a:t>
            </a:r>
            <a:r>
              <a:rPr lang="en-US" sz="1568" dirty="0">
                <a:latin typeface="+mj-lt"/>
              </a:rPr>
              <a:t> Translucency</a:t>
            </a:r>
            <a:endParaRPr lang="en-US" sz="1568" dirty="0">
              <a:gradFill>
                <a:gsLst>
                  <a:gs pos="10101">
                    <a:schemeClr val="tx1"/>
                  </a:gs>
                  <a:gs pos="54000">
                    <a:schemeClr val="tx1"/>
                  </a:gs>
                </a:gsLst>
                <a:lin ang="5400000" scaled="0"/>
              </a:gradFill>
              <a:latin typeface="+mj-lt"/>
            </a:endParaRPr>
          </a:p>
        </p:txBody>
      </p:sp>
      <p:sp>
        <p:nvSpPr>
          <p:cNvPr id="18" name="Title 1"/>
          <p:cNvSpPr txBox="1">
            <a:spLocks/>
          </p:cNvSpPr>
          <p:nvPr/>
        </p:nvSpPr>
        <p:spPr>
          <a:xfrm>
            <a:off x="9515816" y="3529823"/>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Blur Behind</a:t>
            </a:r>
            <a:endParaRPr lang="en-US" sz="1568" dirty="0">
              <a:gradFill>
                <a:gsLst>
                  <a:gs pos="10101">
                    <a:schemeClr val="tx1"/>
                  </a:gs>
                  <a:gs pos="54000">
                    <a:schemeClr val="tx1"/>
                  </a:gs>
                </a:gsLst>
                <a:lin ang="5400000" scaled="0"/>
              </a:gradFill>
              <a:latin typeface="+mj-lt"/>
            </a:endParaRPr>
          </a:p>
        </p:txBody>
      </p:sp>
      <p:sp>
        <p:nvSpPr>
          <p:cNvPr id="19" name="Title 1"/>
          <p:cNvSpPr txBox="1">
            <a:spLocks/>
          </p:cNvSpPr>
          <p:nvPr/>
        </p:nvSpPr>
        <p:spPr>
          <a:xfrm>
            <a:off x="3705535" y="4738277"/>
            <a:ext cx="2614572"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gradFill>
                  <a:gsLst>
                    <a:gs pos="10101">
                      <a:schemeClr val="tx1"/>
                    </a:gs>
                    <a:gs pos="54000">
                      <a:schemeClr val="tx1"/>
                    </a:gs>
                  </a:gsLst>
                  <a:lin ang="5400000" scaled="0"/>
                </a:gradFill>
                <a:latin typeface="+mj-lt"/>
              </a:rPr>
              <a:t>.</a:t>
            </a:r>
            <a:r>
              <a:rPr lang="en-US" sz="1568" dirty="0" err="1">
                <a:gradFill>
                  <a:gsLst>
                    <a:gs pos="10101">
                      <a:schemeClr val="tx1"/>
                    </a:gs>
                    <a:gs pos="54000">
                      <a:schemeClr val="tx1"/>
                    </a:gs>
                  </a:gsLst>
                  <a:lin ang="5400000" scaled="0"/>
                </a:gradFill>
                <a:latin typeface="+mj-lt"/>
              </a:rPr>
              <a:t>netstandard</a:t>
            </a:r>
            <a:r>
              <a:rPr lang="en-US" sz="1568" dirty="0">
                <a:gradFill>
                  <a:gsLst>
                    <a:gs pos="10101">
                      <a:schemeClr val="tx1"/>
                    </a:gs>
                    <a:gs pos="54000">
                      <a:schemeClr val="tx1"/>
                    </a:gs>
                  </a:gsLst>
                  <a:lin ang="5400000" scaled="0"/>
                </a:gradFill>
                <a:latin typeface="+mj-lt"/>
              </a:rPr>
              <a:t> support</a:t>
            </a:r>
          </a:p>
        </p:txBody>
      </p:sp>
      <p:sp>
        <p:nvSpPr>
          <p:cNvPr id="20" name="Title 1"/>
          <p:cNvSpPr txBox="1">
            <a:spLocks/>
          </p:cNvSpPr>
          <p:nvPr/>
        </p:nvSpPr>
        <p:spPr>
          <a:xfrm>
            <a:off x="194538" y="6069505"/>
            <a:ext cx="2913380"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Partial Collapse </a:t>
            </a:r>
            <a:r>
              <a:rPr lang="en-US" sz="1568" dirty="0" err="1">
                <a:latin typeface="+mj-lt"/>
              </a:rPr>
              <a:t>MasterPage</a:t>
            </a:r>
            <a:endParaRPr lang="en-US" sz="1568" dirty="0">
              <a:gradFill>
                <a:gsLst>
                  <a:gs pos="10101">
                    <a:schemeClr val="tx1"/>
                  </a:gs>
                  <a:gs pos="54000">
                    <a:schemeClr val="tx1"/>
                  </a:gs>
                </a:gsLst>
                <a:lin ang="5400000" scaled="0"/>
              </a:gradFill>
              <a:latin typeface="+mj-lt"/>
            </a:endParaRPr>
          </a:p>
        </p:txBody>
      </p:sp>
      <p:sp>
        <p:nvSpPr>
          <p:cNvPr id="21" name="Title 1"/>
          <p:cNvSpPr txBox="1">
            <a:spLocks/>
          </p:cNvSpPr>
          <p:nvPr/>
        </p:nvSpPr>
        <p:spPr>
          <a:xfrm>
            <a:off x="343942" y="1427482"/>
            <a:ext cx="2315764"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Native Control Binding</a:t>
            </a:r>
            <a:endParaRPr lang="en-US" sz="1568" dirty="0">
              <a:gradFill>
                <a:gsLst>
                  <a:gs pos="10101">
                    <a:schemeClr val="tx1"/>
                  </a:gs>
                  <a:gs pos="54000">
                    <a:schemeClr val="tx1"/>
                  </a:gs>
                </a:gsLst>
                <a:lin ang="5400000" scaled="0"/>
              </a:gradFill>
              <a:latin typeface="+mj-lt"/>
            </a:endParaRPr>
          </a:p>
        </p:txBody>
      </p:sp>
      <p:sp>
        <p:nvSpPr>
          <p:cNvPr id="22" name="Title 1"/>
          <p:cNvSpPr txBox="1">
            <a:spLocks/>
          </p:cNvSpPr>
          <p:nvPr/>
        </p:nvSpPr>
        <p:spPr>
          <a:xfrm>
            <a:off x="9550971" y="1827551"/>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Map Extensibility</a:t>
            </a:r>
            <a:endParaRPr lang="en-US" sz="1568" dirty="0">
              <a:gradFill>
                <a:gsLst>
                  <a:gs pos="10101">
                    <a:schemeClr val="tx1"/>
                  </a:gs>
                  <a:gs pos="54000">
                    <a:schemeClr val="tx1"/>
                  </a:gs>
                </a:gsLst>
                <a:lin ang="5400000" scaled="0"/>
              </a:gradFill>
              <a:latin typeface="+mj-lt"/>
            </a:endParaRPr>
          </a:p>
        </p:txBody>
      </p:sp>
      <p:sp>
        <p:nvSpPr>
          <p:cNvPr id="23" name="Title 1"/>
          <p:cNvSpPr txBox="1">
            <a:spLocks/>
          </p:cNvSpPr>
          <p:nvPr/>
        </p:nvSpPr>
        <p:spPr>
          <a:xfrm>
            <a:off x="7592239" y="890995"/>
            <a:ext cx="2913380"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961" dirty="0">
                <a:latin typeface="+mj-lt"/>
              </a:rPr>
              <a:t>Fast Renderers Preview</a:t>
            </a:r>
            <a:endParaRPr lang="en-US" sz="1961" dirty="0">
              <a:gradFill>
                <a:gsLst>
                  <a:gs pos="10101">
                    <a:schemeClr val="tx1"/>
                  </a:gs>
                  <a:gs pos="54000">
                    <a:schemeClr val="tx1"/>
                  </a:gs>
                </a:gsLst>
                <a:lin ang="5400000" scaled="0"/>
              </a:gradFill>
              <a:latin typeface="+mj-lt"/>
            </a:endParaRPr>
          </a:p>
        </p:txBody>
      </p:sp>
      <p:sp>
        <p:nvSpPr>
          <p:cNvPr id="24" name="Title 1"/>
          <p:cNvSpPr txBox="1">
            <a:spLocks/>
          </p:cNvSpPr>
          <p:nvPr/>
        </p:nvSpPr>
        <p:spPr>
          <a:xfrm>
            <a:off x="343942" y="2094082"/>
            <a:ext cx="28243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3137" dirty="0">
                <a:latin typeface="+mj-lt"/>
              </a:rPr>
              <a:t>Startup Time</a:t>
            </a:r>
            <a:endParaRPr lang="en-US" sz="3137" dirty="0">
              <a:gradFill>
                <a:gsLst>
                  <a:gs pos="10101">
                    <a:schemeClr val="tx1"/>
                  </a:gs>
                  <a:gs pos="54000">
                    <a:schemeClr val="tx1"/>
                  </a:gs>
                </a:gsLst>
                <a:lin ang="5400000" scaled="0"/>
              </a:gradFill>
              <a:latin typeface="+mj-lt"/>
            </a:endParaRPr>
          </a:p>
        </p:txBody>
      </p:sp>
      <p:sp>
        <p:nvSpPr>
          <p:cNvPr id="25" name="Title 1"/>
          <p:cNvSpPr txBox="1">
            <a:spLocks/>
          </p:cNvSpPr>
          <p:nvPr/>
        </p:nvSpPr>
        <p:spPr>
          <a:xfrm>
            <a:off x="4528446" y="3946599"/>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ListView</a:t>
            </a:r>
            <a:r>
              <a:rPr lang="en-US" sz="1568" dirty="0">
                <a:latin typeface="+mj-lt"/>
              </a:rPr>
              <a:t> Scrolling</a:t>
            </a:r>
            <a:endParaRPr lang="en-US" sz="1568" dirty="0">
              <a:gradFill>
                <a:gsLst>
                  <a:gs pos="10101">
                    <a:schemeClr val="tx1"/>
                  </a:gs>
                  <a:gs pos="54000">
                    <a:schemeClr val="tx1"/>
                  </a:gs>
                </a:gsLst>
                <a:lin ang="5400000" scaled="0"/>
              </a:gradFill>
              <a:latin typeface="+mj-lt"/>
            </a:endParaRPr>
          </a:p>
        </p:txBody>
      </p:sp>
      <p:sp>
        <p:nvSpPr>
          <p:cNvPr id="26" name="Title 1"/>
          <p:cNvSpPr txBox="1">
            <a:spLocks/>
          </p:cNvSpPr>
          <p:nvPr/>
        </p:nvSpPr>
        <p:spPr>
          <a:xfrm>
            <a:off x="2972887" y="1124290"/>
            <a:ext cx="2614572"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Memory Improvements</a:t>
            </a:r>
            <a:endParaRPr lang="en-US" sz="1568" dirty="0">
              <a:gradFill>
                <a:gsLst>
                  <a:gs pos="10101">
                    <a:schemeClr val="tx1"/>
                  </a:gs>
                  <a:gs pos="54000">
                    <a:schemeClr val="tx1"/>
                  </a:gs>
                </a:gsLst>
                <a:lin ang="5400000" scaled="0"/>
              </a:gradFill>
              <a:latin typeface="+mj-lt"/>
            </a:endParaRPr>
          </a:p>
        </p:txBody>
      </p:sp>
      <p:sp>
        <p:nvSpPr>
          <p:cNvPr id="27" name="Title 1"/>
          <p:cNvSpPr txBox="1">
            <a:spLocks/>
          </p:cNvSpPr>
          <p:nvPr/>
        </p:nvSpPr>
        <p:spPr>
          <a:xfrm>
            <a:off x="2734407" y="2021414"/>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XAMLC</a:t>
            </a:r>
            <a:endParaRPr lang="en-US" sz="1568" dirty="0">
              <a:gradFill>
                <a:gsLst>
                  <a:gs pos="10101">
                    <a:schemeClr val="tx1"/>
                  </a:gs>
                  <a:gs pos="54000">
                    <a:schemeClr val="tx1"/>
                  </a:gs>
                </a:gsLst>
                <a:lin ang="5400000" scaled="0"/>
              </a:gradFill>
              <a:latin typeface="+mj-lt"/>
            </a:endParaRPr>
          </a:p>
        </p:txBody>
      </p:sp>
      <p:sp>
        <p:nvSpPr>
          <p:cNvPr id="28" name="Title 1"/>
          <p:cNvSpPr txBox="1">
            <a:spLocks/>
          </p:cNvSpPr>
          <p:nvPr/>
        </p:nvSpPr>
        <p:spPr>
          <a:xfrm>
            <a:off x="6021298" y="1630391"/>
            <a:ext cx="2577221"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157" dirty="0" err="1">
                <a:latin typeface="+mj-lt"/>
              </a:rPr>
              <a:t>Bindable</a:t>
            </a:r>
            <a:r>
              <a:rPr lang="en-US" sz="2157" dirty="0">
                <a:latin typeface="+mj-lt"/>
              </a:rPr>
              <a:t> Picker</a:t>
            </a:r>
            <a:endParaRPr lang="en-US" sz="2157" dirty="0">
              <a:gradFill>
                <a:gsLst>
                  <a:gs pos="10101">
                    <a:schemeClr val="tx1"/>
                  </a:gs>
                  <a:gs pos="54000">
                    <a:schemeClr val="tx1"/>
                  </a:gs>
                </a:gsLst>
                <a:lin ang="5400000" scaled="0"/>
              </a:gradFill>
              <a:latin typeface="+mj-lt"/>
            </a:endParaRPr>
          </a:p>
        </p:txBody>
      </p:sp>
      <p:sp>
        <p:nvSpPr>
          <p:cNvPr id="29" name="Title 1"/>
          <p:cNvSpPr txBox="1">
            <a:spLocks/>
          </p:cNvSpPr>
          <p:nvPr/>
        </p:nvSpPr>
        <p:spPr>
          <a:xfrm>
            <a:off x="993282" y="3019563"/>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Frame Corners</a:t>
            </a:r>
            <a:endParaRPr lang="en-US" sz="1568" dirty="0">
              <a:gradFill>
                <a:gsLst>
                  <a:gs pos="10101">
                    <a:schemeClr val="tx1"/>
                  </a:gs>
                  <a:gs pos="54000">
                    <a:schemeClr val="tx1"/>
                  </a:gs>
                </a:gsLst>
                <a:lin ang="5400000" scaled="0"/>
              </a:gradFill>
              <a:latin typeface="+mj-lt"/>
            </a:endParaRPr>
          </a:p>
        </p:txBody>
      </p:sp>
      <p:sp>
        <p:nvSpPr>
          <p:cNvPr id="30" name="Title 1"/>
          <p:cNvSpPr txBox="1">
            <a:spLocks/>
          </p:cNvSpPr>
          <p:nvPr/>
        </p:nvSpPr>
        <p:spPr>
          <a:xfrm>
            <a:off x="2915760" y="3370367"/>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Tizen</a:t>
            </a:r>
            <a:endParaRPr lang="en-US" sz="1568" dirty="0">
              <a:gradFill>
                <a:gsLst>
                  <a:gs pos="10101">
                    <a:schemeClr val="tx1"/>
                  </a:gs>
                  <a:gs pos="54000">
                    <a:schemeClr val="tx1"/>
                  </a:gs>
                </a:gsLst>
                <a:lin ang="5400000" scaled="0"/>
              </a:gradFill>
              <a:latin typeface="+mj-lt"/>
            </a:endParaRPr>
          </a:p>
        </p:txBody>
      </p:sp>
      <p:sp>
        <p:nvSpPr>
          <p:cNvPr id="33" name="Title 1"/>
          <p:cNvSpPr txBox="1">
            <a:spLocks/>
          </p:cNvSpPr>
          <p:nvPr/>
        </p:nvSpPr>
        <p:spPr>
          <a:xfrm>
            <a:off x="4418499" y="2100339"/>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a:latin typeface="+mj-lt"/>
              </a:rPr>
              <a:t>Forms Previewer</a:t>
            </a:r>
            <a:endParaRPr lang="en-US" sz="1568" dirty="0">
              <a:gradFill>
                <a:gsLst>
                  <a:gs pos="10101">
                    <a:schemeClr val="tx1"/>
                  </a:gs>
                  <a:gs pos="54000">
                    <a:schemeClr val="tx1"/>
                  </a:gs>
                </a:gsLst>
                <a:lin ang="5400000" scaled="0"/>
              </a:gradFill>
              <a:latin typeface="+mj-lt"/>
            </a:endParaRPr>
          </a:p>
        </p:txBody>
      </p:sp>
      <p:sp>
        <p:nvSpPr>
          <p:cNvPr id="34" name="Title 1"/>
          <p:cNvSpPr txBox="1">
            <a:spLocks/>
          </p:cNvSpPr>
          <p:nvPr/>
        </p:nvSpPr>
        <p:spPr>
          <a:xfrm>
            <a:off x="3966991" y="2741943"/>
            <a:ext cx="1979605"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FlexLayout</a:t>
            </a:r>
            <a:r>
              <a:rPr lang="en-US" sz="1568" dirty="0">
                <a:latin typeface="+mj-lt"/>
              </a:rPr>
              <a:t> Preview</a:t>
            </a:r>
            <a:endParaRPr lang="en-US" sz="1568" dirty="0">
              <a:gradFill>
                <a:gsLst>
                  <a:gs pos="10101">
                    <a:schemeClr val="tx1"/>
                  </a:gs>
                  <a:gs pos="54000">
                    <a:schemeClr val="tx1"/>
                  </a:gs>
                </a:gsLst>
                <a:lin ang="5400000" scaled="0"/>
              </a:gradFill>
              <a:latin typeface="+mj-lt"/>
            </a:endParaRPr>
          </a:p>
        </p:txBody>
      </p:sp>
      <p:sp>
        <p:nvSpPr>
          <p:cNvPr id="35" name="Title 1"/>
          <p:cNvSpPr txBox="1">
            <a:spLocks/>
          </p:cNvSpPr>
          <p:nvPr/>
        </p:nvSpPr>
        <p:spPr>
          <a:xfrm>
            <a:off x="661424" y="5449937"/>
            <a:ext cx="3044109"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Xamarin.Forms</a:t>
            </a:r>
            <a:r>
              <a:rPr lang="en-US" sz="1568" dirty="0">
                <a:latin typeface="+mj-lt"/>
              </a:rPr>
              <a:t> Embedding</a:t>
            </a:r>
            <a:endParaRPr lang="en-US" sz="1568" dirty="0">
              <a:gradFill>
                <a:gsLst>
                  <a:gs pos="10101">
                    <a:schemeClr val="tx1"/>
                  </a:gs>
                  <a:gs pos="54000">
                    <a:schemeClr val="tx1"/>
                  </a:gs>
                </a:gsLst>
                <a:lin ang="5400000" scaled="0"/>
              </a:gradFill>
              <a:latin typeface="+mj-lt"/>
            </a:endParaRPr>
          </a:p>
        </p:txBody>
      </p:sp>
      <p:sp>
        <p:nvSpPr>
          <p:cNvPr id="36" name="Title 1"/>
          <p:cNvSpPr txBox="1">
            <a:spLocks/>
          </p:cNvSpPr>
          <p:nvPr/>
        </p:nvSpPr>
        <p:spPr>
          <a:xfrm>
            <a:off x="6572226" y="6048022"/>
            <a:ext cx="3044109" cy="373511"/>
          </a:xfrm>
          <a:prstGeom prst="rect">
            <a:avLst/>
          </a:prstGeom>
        </p:spPr>
        <p:txBody>
          <a:bodyPr vert="horz" wrap="square" lIns="143428" tIns="89643" rIns="143428" bIns="89643"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568" dirty="0" err="1">
                <a:latin typeface="+mj-lt"/>
              </a:rPr>
              <a:t>DataPages</a:t>
            </a:r>
            <a:endParaRPr lang="en-US" sz="1568" dirty="0">
              <a:gradFill>
                <a:gsLst>
                  <a:gs pos="10101">
                    <a:schemeClr val="tx1"/>
                  </a:gs>
                  <a:gs pos="54000">
                    <a:schemeClr val="tx1"/>
                  </a:gs>
                </a:gsLst>
                <a:lin ang="5400000" scaled="0"/>
              </a:gradFill>
              <a:latin typeface="+mj-lt"/>
            </a:endParaRPr>
          </a:p>
        </p:txBody>
      </p:sp>
    </p:spTree>
    <p:extLst>
      <p:ext uri="{BB962C8B-B14F-4D97-AF65-F5344CB8AC3E}">
        <p14:creationId xmlns:p14="http://schemas.microsoft.com/office/powerpoint/2010/main" val="33526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433195"/>
            <a:ext cx="7544908" cy="3613810"/>
          </a:xfrm>
        </p:spPr>
        <p:txBody>
          <a:bodyPr/>
          <a:lstStyle/>
          <a:p>
            <a:r>
              <a:rPr lang="en-US" sz="1867" dirty="0"/>
              <a:t>Aggressive bug triage</a:t>
            </a:r>
          </a:p>
          <a:p>
            <a:pPr lvl="1"/>
            <a:r>
              <a:rPr lang="en-US" sz="1867" dirty="0"/>
              <a:t>New issues reviewed within 24 </a:t>
            </a:r>
            <a:r>
              <a:rPr lang="en-US" sz="1867" dirty="0" err="1"/>
              <a:t>hrs</a:t>
            </a:r>
            <a:endParaRPr lang="en-US" sz="1867" dirty="0"/>
          </a:p>
          <a:p>
            <a:pPr lvl="1"/>
            <a:r>
              <a:rPr lang="en-US" sz="1867" dirty="0"/>
              <a:t>Reproduction projects for quick resolution</a:t>
            </a:r>
          </a:p>
          <a:p>
            <a:r>
              <a:rPr lang="en-US" sz="1867" dirty="0"/>
              <a:t>Performance Improvements</a:t>
            </a:r>
          </a:p>
          <a:p>
            <a:pPr lvl="1"/>
            <a:r>
              <a:rPr lang="en-US" sz="1867" dirty="0"/>
              <a:t>Startup Time</a:t>
            </a:r>
          </a:p>
          <a:p>
            <a:pPr lvl="1"/>
            <a:r>
              <a:rPr lang="en-US" sz="1867" dirty="0"/>
              <a:t>Fast Renderers for Android</a:t>
            </a:r>
          </a:p>
          <a:p>
            <a:pPr lvl="1"/>
            <a:r>
              <a:rPr lang="en-US" sz="1867" dirty="0" err="1"/>
              <a:t>ListView</a:t>
            </a:r>
            <a:r>
              <a:rPr lang="en-US" sz="1867" dirty="0"/>
              <a:t> improvements, Fast Scroll</a:t>
            </a:r>
          </a:p>
          <a:p>
            <a:pPr lvl="1"/>
            <a:r>
              <a:rPr lang="en-US" sz="1867" dirty="0"/>
              <a:t>XAMLC – 5x faster</a:t>
            </a:r>
          </a:p>
          <a:p>
            <a:pPr lvl="1"/>
            <a:r>
              <a:rPr lang="en-US" sz="1867" dirty="0"/>
              <a:t>Discussion: aka.ms/</a:t>
            </a:r>
            <a:r>
              <a:rPr lang="en-US" sz="1867" dirty="0" err="1"/>
              <a:t>xfperformance</a:t>
            </a:r>
            <a:endParaRPr lang="en-US" sz="1867" dirty="0"/>
          </a:p>
          <a:p>
            <a:endParaRPr lang="en-US" dirty="0"/>
          </a:p>
        </p:txBody>
      </p:sp>
      <p:sp>
        <p:nvSpPr>
          <p:cNvPr id="2" name="Title 1"/>
          <p:cNvSpPr>
            <a:spLocks noGrp="1"/>
          </p:cNvSpPr>
          <p:nvPr>
            <p:ph type="title"/>
          </p:nvPr>
        </p:nvSpPr>
        <p:spPr/>
        <p:txBody>
          <a:bodyPr/>
          <a:lstStyle/>
          <a:p>
            <a:r>
              <a:rPr lang="en-US" dirty="0"/>
              <a:t>Quality and Performance</a:t>
            </a:r>
            <a:endParaRPr lang="en-US" sz="3921" dirty="0">
              <a:gradFill>
                <a:gsLst>
                  <a:gs pos="10101">
                    <a:schemeClr val="tx1"/>
                  </a:gs>
                  <a:gs pos="54000">
                    <a:schemeClr val="tx1"/>
                  </a:gs>
                </a:gsLst>
                <a:lin ang="5400000" scaled="0"/>
              </a:gradFill>
            </a:endParaRPr>
          </a:p>
        </p:txBody>
      </p:sp>
      <p:sp>
        <p:nvSpPr>
          <p:cNvPr id="11" name="Shape 445"/>
          <p:cNvSpPr>
            <a:spLocks noGrp="1"/>
          </p:cNvSpPr>
          <p:nvPr/>
        </p:nvSpPr>
        <p:spPr>
          <a:xfrm>
            <a:off x="8411764" y="6328374"/>
            <a:ext cx="2988083" cy="487175"/>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tIns="89641" bIns="89641">
            <a:normAutofit fontScale="92500"/>
          </a:bodyPr>
          <a:lstStyle>
            <a:lvl1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1pPr>
            <a:lvl2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2pPr>
            <a:lvl3pPr marL="0" marR="0" indent="2286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3pPr>
            <a:lvl4pPr marL="0" marR="0" indent="4572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4pPr>
            <a:lvl5pPr marL="0" marR="0" indent="6858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5pPr>
            <a:lvl6pPr marL="2798225"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6pPr>
            <a:lvl7pPr marL="3264598"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7pPr>
            <a:lvl8pPr marL="3730969"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8pPr>
            <a:lvl9pPr marL="4197341"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9pPr>
          </a:lstStyle>
          <a:p>
            <a:pPr defTabSz="609589">
              <a:lnSpc>
                <a:spcPct val="150000"/>
              </a:lnSpc>
              <a:spcBef>
                <a:spcPts val="0"/>
              </a:spcBef>
              <a:buClr>
                <a:srgbClr val="595959"/>
              </a:buClr>
              <a:defRPr sz="2516">
                <a:solidFill>
                  <a:srgbClr val="595959"/>
                </a:solidFill>
                <a:latin typeface="Helvetica Light"/>
                <a:ea typeface="Helvetica Light"/>
                <a:cs typeface="Helvetica Light"/>
                <a:sym typeface="Helvetica Light"/>
              </a:defRPr>
            </a:pPr>
            <a:r>
              <a:rPr lang="en-US" sz="1372" dirty="0">
                <a:solidFill>
                  <a:srgbClr val="595959"/>
                </a:solidFill>
                <a:latin typeface="Helvetica Light"/>
                <a:ea typeface="Helvetica Light"/>
                <a:cs typeface="Helvetica Light"/>
                <a:sym typeface="Helvetica Light"/>
              </a:rPr>
              <a:t>Source:</a:t>
            </a:r>
            <a:r>
              <a:rPr sz="1372" dirty="0">
                <a:solidFill>
                  <a:srgbClr val="595959"/>
                </a:solidFill>
                <a:latin typeface="Helvetica Light"/>
                <a:ea typeface="Helvetica Light"/>
                <a:cs typeface="Helvetica Light"/>
                <a:sym typeface="Helvetica Light"/>
              </a:rPr>
              <a:t> Matthew</a:t>
            </a:r>
            <a:r>
              <a:rPr lang="en-US" sz="1372" dirty="0">
                <a:solidFill>
                  <a:srgbClr val="595959"/>
                </a:solidFill>
                <a:latin typeface="Helvetica Light"/>
                <a:ea typeface="Helvetica Light"/>
                <a:cs typeface="Helvetica Light"/>
                <a:sym typeface="Helvetica Light"/>
              </a:rPr>
              <a:t> Robbins</a:t>
            </a:r>
            <a:r>
              <a:rPr sz="1372" dirty="0">
                <a:solidFill>
                  <a:srgbClr val="595959"/>
                </a:solidFill>
                <a:latin typeface="Helvetica Light"/>
                <a:ea typeface="Helvetica Light"/>
                <a:cs typeface="Helvetica Light"/>
                <a:sym typeface="Helvetica Light"/>
              </a:rPr>
              <a:t> - </a:t>
            </a:r>
            <a:r>
              <a:rPr sz="1372" dirty="0" err="1">
                <a:solidFill>
                  <a:srgbClr val="595959"/>
                </a:solidFill>
                <a:latin typeface="Helvetica Light"/>
                <a:ea typeface="Helvetica Light"/>
                <a:cs typeface="Helvetica Light"/>
                <a:sym typeface="Helvetica Light"/>
              </a:rPr>
              <a:t>MFracto</a:t>
            </a:r>
            <a:r>
              <a:rPr lang="en-US" sz="1372" dirty="0" err="1">
                <a:solidFill>
                  <a:srgbClr val="595959"/>
                </a:solidFill>
                <a:latin typeface="Helvetica Light"/>
                <a:ea typeface="Helvetica Light"/>
                <a:cs typeface="Helvetica Light"/>
                <a:sym typeface="Helvetica Light"/>
              </a:rPr>
              <a:t>r</a:t>
            </a:r>
            <a:endParaRPr sz="1372" dirty="0">
              <a:solidFill>
                <a:srgbClr val="595959"/>
              </a:solidFill>
              <a:latin typeface="Helvetica Light"/>
              <a:ea typeface="Helvetica Light"/>
              <a:cs typeface="Helvetica Light"/>
              <a:sym typeface="Helvetica Light"/>
            </a:endParaRPr>
          </a:p>
        </p:txBody>
      </p:sp>
      <p:grpSp>
        <p:nvGrpSpPr>
          <p:cNvPr id="12" name="Group 11" descr="Chart"/>
          <p:cNvGrpSpPr/>
          <p:nvPr/>
        </p:nvGrpSpPr>
        <p:grpSpPr>
          <a:xfrm>
            <a:off x="7697809" y="3483547"/>
            <a:ext cx="4130113" cy="2709431"/>
            <a:chOff x="0" y="0"/>
            <a:chExt cx="5126922" cy="3363355"/>
          </a:xfrm>
        </p:grpSpPr>
        <p:pic>
          <p:nvPicPr>
            <p:cNvPr id="16" name="image09.png" descr="Chart"/>
            <p:cNvPicPr>
              <a:picLocks noChangeAspect="1"/>
            </p:cNvPicPr>
            <p:nvPr/>
          </p:nvPicPr>
          <p:blipFill>
            <a:blip r:embed="rId3">
              <a:extLst/>
            </a:blip>
            <a:stretch>
              <a:fillRect/>
            </a:stretch>
          </p:blipFill>
          <p:spPr>
            <a:xfrm>
              <a:off x="203200" y="203200"/>
              <a:ext cx="4720522" cy="2918855"/>
            </a:xfrm>
            <a:prstGeom prst="rect">
              <a:avLst/>
            </a:prstGeom>
            <a:ln>
              <a:noFill/>
            </a:ln>
            <a:effectLst/>
          </p:spPr>
        </p:pic>
        <p:pic>
          <p:nvPicPr>
            <p:cNvPr id="17" name="Picture 16"/>
            <p:cNvPicPr>
              <a:picLocks/>
            </p:cNvPicPr>
            <p:nvPr/>
          </p:nvPicPr>
          <p:blipFill>
            <a:blip r:embed="rId4">
              <a:extLst/>
            </a:blip>
            <a:stretch>
              <a:fillRect/>
            </a:stretch>
          </p:blipFill>
          <p:spPr>
            <a:xfrm>
              <a:off x="0" y="0"/>
              <a:ext cx="5126922" cy="3363355"/>
            </a:xfrm>
            <a:prstGeom prst="rect">
              <a:avLst/>
            </a:prstGeom>
            <a:effectLst/>
          </p:spPr>
        </p:pic>
      </p:grpSp>
      <p:grpSp>
        <p:nvGrpSpPr>
          <p:cNvPr id="13" name="Group 12" descr="Chart"/>
          <p:cNvGrpSpPr/>
          <p:nvPr/>
        </p:nvGrpSpPr>
        <p:grpSpPr>
          <a:xfrm>
            <a:off x="7697809" y="495465"/>
            <a:ext cx="4130113" cy="2709433"/>
            <a:chOff x="0" y="0"/>
            <a:chExt cx="5126919" cy="3363355"/>
          </a:xfrm>
          <a:effectLst/>
        </p:grpSpPr>
        <p:pic>
          <p:nvPicPr>
            <p:cNvPr id="14" name="image08.png" descr="Chart"/>
            <p:cNvPicPr>
              <a:picLocks noChangeAspect="1"/>
            </p:cNvPicPr>
            <p:nvPr/>
          </p:nvPicPr>
          <p:blipFill>
            <a:blip r:embed="rId5">
              <a:extLst/>
            </a:blip>
            <a:stretch>
              <a:fillRect/>
            </a:stretch>
          </p:blipFill>
          <p:spPr>
            <a:xfrm>
              <a:off x="203200" y="203200"/>
              <a:ext cx="4720519" cy="2918855"/>
            </a:xfrm>
            <a:prstGeom prst="rect">
              <a:avLst/>
            </a:prstGeom>
          </p:spPr>
        </p:pic>
        <p:pic>
          <p:nvPicPr>
            <p:cNvPr id="15" name="Picture 14"/>
            <p:cNvPicPr>
              <a:picLocks/>
            </p:cNvPicPr>
            <p:nvPr/>
          </p:nvPicPr>
          <p:blipFill>
            <a:blip r:embed="rId4">
              <a:extLst/>
            </a:blip>
            <a:stretch>
              <a:fillRect/>
            </a:stretch>
          </p:blipFill>
          <p:spPr>
            <a:xfrm>
              <a:off x="0" y="0"/>
              <a:ext cx="5126919" cy="3363355"/>
            </a:xfrm>
            <a:prstGeom prst="rect">
              <a:avLst/>
            </a:prstGeom>
          </p:spPr>
        </p:pic>
      </p:grpSp>
    </p:spTree>
    <p:extLst>
      <p:ext uri="{BB962C8B-B14F-4D97-AF65-F5344CB8AC3E}">
        <p14:creationId xmlns:p14="http://schemas.microsoft.com/office/powerpoint/2010/main" val="19033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000">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14:bounceEnd="4000">
                                          <p:cBhvr additive="base">
                                            <p:cTn id="7" dur="500" fill="hold"/>
                                            <p:tgtEl>
                                              <p:spTgt spid="13"/>
                                            </p:tgtEl>
                                            <p:attrNameLst>
                                              <p:attrName>ppt_x</p:attrName>
                                            </p:attrNameLst>
                                          </p:cBhvr>
                                          <p:tavLst>
                                            <p:tav tm="0">
                                              <p:val>
                                                <p:strVal val="1+#ppt_w/2"/>
                                              </p:val>
                                            </p:tav>
                                            <p:tav tm="100000">
                                              <p:val>
                                                <p:strVal val="#ppt_x"/>
                                              </p:val>
                                            </p:tav>
                                          </p:tavLst>
                                        </p:anim>
                                        <p:anim calcmode="lin" valueType="num" p14:bounceEnd="4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14:bounceEnd="4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4000">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363"/>
            <a:ext cx="11653523" cy="2139688"/>
          </a:xfrm>
        </p:spPr>
        <p:txBody>
          <a:bodyPr/>
          <a:lstStyle/>
          <a:p>
            <a:r>
              <a:rPr lang="en-US" dirty="0"/>
              <a:t>The Future:</a:t>
            </a:r>
            <a:br>
              <a:rPr lang="en-US" dirty="0"/>
            </a:br>
            <a:r>
              <a:rPr lang="en-US" dirty="0" err="1"/>
              <a:t>Xamarin.Forms</a:t>
            </a:r>
            <a:r>
              <a:rPr lang="en-US" dirty="0"/>
              <a:t> 3.0</a:t>
            </a:r>
          </a:p>
        </p:txBody>
      </p:sp>
    </p:spTree>
    <p:extLst>
      <p:ext uri="{BB962C8B-B14F-4D97-AF65-F5344CB8AC3E}">
        <p14:creationId xmlns:p14="http://schemas.microsoft.com/office/powerpoint/2010/main" val="162485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463964"/>
            <a:ext cx="11653523" cy="1267251"/>
          </a:xfrm>
        </p:spPr>
        <p:txBody>
          <a:bodyPr/>
          <a:lstStyle/>
          <a:p>
            <a:r>
              <a:rPr lang="en-US" dirty="0"/>
              <a:t>Easily embed any page into a </a:t>
            </a:r>
            <a:r>
              <a:rPr lang="en-US" dirty="0" err="1"/>
              <a:t>Xamarin</a:t>
            </a:r>
            <a:r>
              <a:rPr lang="en-US" dirty="0"/>
              <a:t> </a:t>
            </a:r>
            <a:br>
              <a:rPr lang="en-US" dirty="0"/>
            </a:br>
            <a:r>
              <a:rPr lang="en-US" dirty="0"/>
              <a:t>Native Application</a:t>
            </a:r>
          </a:p>
          <a:p>
            <a:endParaRPr lang="en-US" dirty="0"/>
          </a:p>
        </p:txBody>
      </p:sp>
      <p:sp>
        <p:nvSpPr>
          <p:cNvPr id="2" name="Title 1"/>
          <p:cNvSpPr>
            <a:spLocks noGrp="1"/>
          </p:cNvSpPr>
          <p:nvPr>
            <p:ph type="title"/>
          </p:nvPr>
        </p:nvSpPr>
        <p:spPr/>
        <p:txBody>
          <a:bodyPr/>
          <a:lstStyle/>
          <a:p>
            <a:r>
              <a:rPr lang="en-US" dirty="0"/>
              <a:t>Xamarin.Forms Embedding</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7490882" y="1716670"/>
            <a:ext cx="3714499" cy="2088503"/>
          </a:xfrm>
          <a:prstGeom prst="rect">
            <a:avLst/>
          </a:prstGeom>
        </p:spPr>
      </p:pic>
      <p:pic>
        <p:nvPicPr>
          <p:cNvPr id="5" name="Picture 4"/>
          <p:cNvPicPr>
            <a:picLocks noChangeAspect="1"/>
          </p:cNvPicPr>
          <p:nvPr/>
        </p:nvPicPr>
        <p:blipFill>
          <a:blip r:embed="rId4"/>
          <a:stretch>
            <a:fillRect/>
          </a:stretch>
        </p:blipFill>
        <p:spPr>
          <a:xfrm>
            <a:off x="1199792" y="2532577"/>
            <a:ext cx="2110336" cy="3865084"/>
          </a:xfrm>
          <a:prstGeom prst="rect">
            <a:avLst/>
          </a:prstGeom>
        </p:spPr>
      </p:pic>
      <p:pic>
        <p:nvPicPr>
          <p:cNvPr id="6" name="Picture 5"/>
          <p:cNvPicPr>
            <a:picLocks noChangeAspect="1"/>
          </p:cNvPicPr>
          <p:nvPr/>
        </p:nvPicPr>
        <p:blipFill>
          <a:blip r:embed="rId5"/>
          <a:stretch>
            <a:fillRect/>
          </a:stretch>
        </p:blipFill>
        <p:spPr>
          <a:xfrm>
            <a:off x="4083062" y="2532577"/>
            <a:ext cx="1998857" cy="3878313"/>
          </a:xfrm>
          <a:prstGeom prst="rect">
            <a:avLst/>
          </a:prstGeom>
        </p:spPr>
      </p:pic>
      <p:pic>
        <p:nvPicPr>
          <p:cNvPr id="7" name="Picture 6"/>
          <p:cNvPicPr>
            <a:picLocks noChangeAspect="1"/>
          </p:cNvPicPr>
          <p:nvPr/>
        </p:nvPicPr>
        <p:blipFill>
          <a:blip r:embed="rId6"/>
          <a:stretch>
            <a:fillRect/>
          </a:stretch>
        </p:blipFill>
        <p:spPr>
          <a:xfrm>
            <a:off x="7515933" y="3949174"/>
            <a:ext cx="3745943" cy="2908341"/>
          </a:xfrm>
          <a:prstGeom prst="rect">
            <a:avLst/>
          </a:prstGeom>
        </p:spPr>
      </p:pic>
    </p:spTree>
    <p:extLst>
      <p:ext uri="{BB962C8B-B14F-4D97-AF65-F5344CB8AC3E}">
        <p14:creationId xmlns:p14="http://schemas.microsoft.com/office/powerpoint/2010/main" val="406545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551647"/>
            <a:ext cx="11653523" cy="3049233"/>
          </a:xfrm>
        </p:spPr>
        <p:txBody>
          <a:bodyPr/>
          <a:lstStyle/>
          <a:p>
            <a:r>
              <a:rPr lang="en-US" dirty="0"/>
              <a:t>Control Renderers: </a:t>
            </a:r>
            <a:r>
              <a:rPr lang="en-US" sz="2800" dirty="0"/>
              <a:t>refactored renderers to achieve better performance</a:t>
            </a:r>
          </a:p>
          <a:p>
            <a:r>
              <a:rPr lang="en-US" dirty="0"/>
              <a:t>Layout Compression: </a:t>
            </a:r>
            <a:r>
              <a:rPr lang="en-US" sz="2800" dirty="0"/>
              <a:t>optimize layout at compile time</a:t>
            </a:r>
          </a:p>
          <a:p>
            <a:r>
              <a:rPr lang="en-US" dirty="0"/>
              <a:t>Binding System: </a:t>
            </a:r>
            <a:r>
              <a:rPr lang="en-US" sz="2800" dirty="0"/>
              <a:t>introducing one-time binding mode</a:t>
            </a:r>
          </a:p>
          <a:p>
            <a:r>
              <a:rPr lang="en-US" dirty="0"/>
              <a:t>Flexibility: </a:t>
            </a:r>
            <a:r>
              <a:rPr lang="en-US" sz="2800" dirty="0" err="1"/>
              <a:t>FlexLayout</a:t>
            </a:r>
            <a:r>
              <a:rPr lang="en-US" sz="2800" dirty="0"/>
              <a:t> system for building adaptive layouts</a:t>
            </a:r>
          </a:p>
          <a:p>
            <a:r>
              <a:rPr lang="en-US" dirty="0"/>
              <a:t>Styling: </a:t>
            </a:r>
            <a:r>
              <a:rPr lang="en-US" sz="2800" dirty="0"/>
              <a:t>CSS-inspired styling implementation</a:t>
            </a:r>
          </a:p>
        </p:txBody>
      </p:sp>
      <p:sp>
        <p:nvSpPr>
          <p:cNvPr id="2" name="Title 1"/>
          <p:cNvSpPr>
            <a:spLocks noGrp="1"/>
          </p:cNvSpPr>
          <p:nvPr>
            <p:ph type="title"/>
          </p:nvPr>
        </p:nvSpPr>
        <p:spPr/>
        <p:txBody>
          <a:bodyPr/>
          <a:lstStyle/>
          <a:p>
            <a:r>
              <a:rPr lang="en-US" dirty="0"/>
              <a:t>Speed Boosts and Enhancements</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55886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426387"/>
            <a:ext cx="11653523" cy="2926745"/>
          </a:xfrm>
        </p:spPr>
        <p:txBody>
          <a:bodyPr/>
          <a:lstStyle/>
          <a:p>
            <a:r>
              <a:rPr lang="en-US" dirty="0"/>
              <a:t>Samsung </a:t>
            </a:r>
            <a:r>
              <a:rPr lang="en-US" dirty="0" err="1"/>
              <a:t>Tizen</a:t>
            </a:r>
            <a:endParaRPr lang="en-US" dirty="0"/>
          </a:p>
          <a:p>
            <a:pPr lvl="1"/>
            <a:r>
              <a:rPr lang="en-US" dirty="0"/>
              <a:t>Televisions, Wearables, Mobile</a:t>
            </a:r>
          </a:p>
          <a:p>
            <a:r>
              <a:rPr lang="en-US" dirty="0" err="1"/>
              <a:t>macOS</a:t>
            </a:r>
            <a:endParaRPr lang="en-US" dirty="0"/>
          </a:p>
          <a:p>
            <a:r>
              <a:rPr lang="en-US" dirty="0"/>
              <a:t>WPF</a:t>
            </a:r>
          </a:p>
          <a:p>
            <a:r>
              <a:rPr lang="en-US" dirty="0"/>
              <a:t>Linux: GTK#</a:t>
            </a:r>
          </a:p>
        </p:txBody>
      </p:sp>
      <p:sp>
        <p:nvSpPr>
          <p:cNvPr id="2" name="Title 1"/>
          <p:cNvSpPr>
            <a:spLocks noGrp="1"/>
          </p:cNvSpPr>
          <p:nvPr>
            <p:ph type="title"/>
          </p:nvPr>
        </p:nvSpPr>
        <p:spPr/>
        <p:txBody>
          <a:bodyPr/>
          <a:lstStyle/>
          <a:p>
            <a:r>
              <a:rPr lang="en-US" dirty="0"/>
              <a:t>New Platforms</a:t>
            </a:r>
            <a:endParaRPr lang="en-US" sz="3921" dirty="0">
              <a:gradFill>
                <a:gsLst>
                  <a:gs pos="10101">
                    <a:schemeClr val="tx1"/>
                  </a:gs>
                  <a:gs pos="54000">
                    <a:schemeClr val="tx1"/>
                  </a:gs>
                </a:gsLst>
                <a:lin ang="5400000" scaled="0"/>
              </a:gra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82" y="4026617"/>
            <a:ext cx="11074581" cy="177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93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nl">
                <a:solidFill>
                  <a:srgbClr val="FFFFFF"/>
                </a:solidFill>
                <a:latin typeface="Calibri"/>
                <a:ea typeface="Calibri"/>
                <a:cs typeface="Calibri"/>
                <a:sym typeface="Calibri"/>
              </a:rPr>
              <a:t>Who is this guy?</a:t>
            </a:r>
            <a:endParaRPr>
              <a:solidFill>
                <a:srgbClr val="FFFFFF"/>
              </a:solidFill>
              <a:latin typeface="Calibri"/>
              <a:ea typeface="Calibri"/>
              <a:cs typeface="Calibri"/>
              <a:sym typeface="Calibri"/>
            </a:endParaRPr>
          </a:p>
        </p:txBody>
      </p:sp>
      <p:sp>
        <p:nvSpPr>
          <p:cNvPr id="217" name="Shape 217"/>
          <p:cNvSpPr txBox="1">
            <a:spLocks noGrp="1"/>
          </p:cNvSpPr>
          <p:nvPr>
            <p:ph type="body" idx="1"/>
          </p:nvPr>
        </p:nvSpPr>
        <p:spPr>
          <a:xfrm>
            <a:off x="2408900" y="3858000"/>
            <a:ext cx="2978800" cy="1324800"/>
          </a:xfrm>
          <a:prstGeom prst="rect">
            <a:avLst/>
          </a:prstGeom>
        </p:spPr>
        <p:txBody>
          <a:bodyPr spcFirstLastPara="1" vert="horz" wrap="square" lIns="121900" tIns="121900" rIns="121900" bIns="121900" rtlCol="0" anchor="t" anchorCtr="0">
            <a:noAutofit/>
          </a:bodyPr>
          <a:lstStyle/>
          <a:p>
            <a:pPr marL="0" indent="0">
              <a:buNone/>
            </a:pPr>
            <a:r>
              <a:rPr lang="nl" sz="1867">
                <a:solidFill>
                  <a:srgbClr val="FFFFFF"/>
                </a:solidFill>
                <a:latin typeface="Roboto"/>
                <a:ea typeface="Roboto"/>
                <a:cs typeface="Roboto"/>
                <a:sym typeface="Roboto"/>
              </a:rPr>
              <a:t>@mvanbeusekom</a:t>
            </a:r>
            <a:endParaRPr sz="1867">
              <a:solidFill>
                <a:srgbClr val="FFFFFF"/>
              </a:solidFill>
              <a:latin typeface="Roboto"/>
              <a:ea typeface="Roboto"/>
              <a:cs typeface="Roboto"/>
              <a:sym typeface="Roboto"/>
            </a:endParaRPr>
          </a:p>
          <a:p>
            <a:pPr marL="0" indent="0">
              <a:buNone/>
            </a:pPr>
            <a:r>
              <a:rPr lang="nl" sz="1867">
                <a:solidFill>
                  <a:srgbClr val="FFFFFF"/>
                </a:solidFill>
                <a:latin typeface="Roboto"/>
                <a:ea typeface="Roboto"/>
                <a:cs typeface="Roboto"/>
                <a:sym typeface="Roboto"/>
              </a:rPr>
              <a:t>maurits@vnbskm.nl</a:t>
            </a:r>
            <a:endParaRPr sz="1867">
              <a:solidFill>
                <a:srgbClr val="FFFFFF"/>
              </a:solidFill>
              <a:latin typeface="Roboto"/>
              <a:ea typeface="Roboto"/>
              <a:cs typeface="Roboto"/>
              <a:sym typeface="Roboto"/>
            </a:endParaRPr>
          </a:p>
          <a:p>
            <a:pPr marL="0" indent="0">
              <a:spcAft>
                <a:spcPts val="2133"/>
              </a:spcAft>
              <a:buNone/>
            </a:pPr>
            <a:endParaRPr>
              <a:solidFill>
                <a:srgbClr val="FFFFFF"/>
              </a:solidFill>
            </a:endParaRPr>
          </a:p>
        </p:txBody>
      </p:sp>
      <p:sp>
        <p:nvSpPr>
          <p:cNvPr id="218" name="Shape 218"/>
          <p:cNvSpPr txBox="1"/>
          <p:nvPr/>
        </p:nvSpPr>
        <p:spPr>
          <a:xfrm>
            <a:off x="2408900" y="3318800"/>
            <a:ext cx="3608400" cy="539200"/>
          </a:xfrm>
          <a:prstGeom prst="rect">
            <a:avLst/>
          </a:prstGeom>
          <a:noFill/>
          <a:ln>
            <a:noFill/>
          </a:ln>
        </p:spPr>
        <p:txBody>
          <a:bodyPr spcFirstLastPara="1" wrap="square" lIns="121900" tIns="121900" rIns="121900" bIns="121900" anchor="t" anchorCtr="0">
            <a:noAutofit/>
          </a:bodyPr>
          <a:lstStyle/>
          <a:p>
            <a:pPr>
              <a:lnSpc>
                <a:spcPct val="115000"/>
              </a:lnSpc>
            </a:pPr>
            <a:r>
              <a:rPr lang="nl" sz="2400" b="1">
                <a:solidFill>
                  <a:srgbClr val="FFFFFF"/>
                </a:solidFill>
                <a:latin typeface="Roboto Slab"/>
                <a:ea typeface="Roboto Slab"/>
                <a:cs typeface="Roboto Slab"/>
                <a:sym typeface="Roboto Slab"/>
              </a:rPr>
              <a:t>Maurits van Beusekom</a:t>
            </a:r>
            <a:endParaRPr sz="2400">
              <a:solidFill>
                <a:srgbClr val="FFFFFF"/>
              </a:solidFill>
              <a:latin typeface="Roboto Slab"/>
              <a:ea typeface="Roboto Slab"/>
              <a:cs typeface="Roboto Slab"/>
              <a:sym typeface="Roboto Slab"/>
            </a:endParaRPr>
          </a:p>
        </p:txBody>
      </p:sp>
      <p:sp>
        <p:nvSpPr>
          <p:cNvPr id="219" name="Shape 219"/>
          <p:cNvSpPr txBox="1"/>
          <p:nvPr/>
        </p:nvSpPr>
        <p:spPr>
          <a:xfrm>
            <a:off x="6017500" y="3857967"/>
            <a:ext cx="4165200" cy="878400"/>
          </a:xfrm>
          <a:prstGeom prst="rect">
            <a:avLst/>
          </a:prstGeom>
          <a:noFill/>
          <a:ln>
            <a:noFill/>
          </a:ln>
        </p:spPr>
        <p:txBody>
          <a:bodyPr spcFirstLastPara="1" wrap="square" lIns="121900" tIns="121900" rIns="121900" bIns="121900" anchor="t" anchorCtr="0">
            <a:noAutofit/>
          </a:bodyPr>
          <a:lstStyle/>
          <a:p>
            <a:pPr>
              <a:lnSpc>
                <a:spcPct val="115000"/>
              </a:lnSpc>
            </a:pPr>
            <a:r>
              <a:rPr lang="nl" sz="2400">
                <a:solidFill>
                  <a:srgbClr val="FFFFFF"/>
                </a:solidFill>
                <a:latin typeface="Roboto"/>
                <a:ea typeface="Roboto"/>
                <a:cs typeface="Roboto"/>
                <a:sym typeface="Roboto"/>
              </a:rPr>
              <a:t>github.com/mvanbeusekom</a:t>
            </a:r>
            <a:endParaRPr sz="2400">
              <a:solidFill>
                <a:srgbClr val="FFFFFF"/>
              </a:solidFill>
              <a:latin typeface="Roboto"/>
              <a:ea typeface="Roboto"/>
              <a:cs typeface="Roboto"/>
              <a:sym typeface="Roboto"/>
            </a:endParaRPr>
          </a:p>
        </p:txBody>
      </p:sp>
      <p:pic>
        <p:nvPicPr>
          <p:cNvPr id="220" name="Shape 220" descr="Maurits - Square.jpg"/>
          <p:cNvPicPr preferRelativeResize="0"/>
          <p:nvPr/>
        </p:nvPicPr>
        <p:blipFill rotWithShape="1">
          <a:blip r:embed="rId3">
            <a:alphaModFix/>
          </a:blip>
          <a:srcRect t="4162" b="4162"/>
          <a:stretch/>
        </p:blipFill>
        <p:spPr>
          <a:xfrm>
            <a:off x="415600" y="3318800"/>
            <a:ext cx="1836400" cy="1683600"/>
          </a:xfrm>
          <a:prstGeom prst="ellipse">
            <a:avLst/>
          </a:prstGeom>
          <a:noFill/>
          <a:ln>
            <a:noFill/>
          </a:ln>
        </p:spPr>
      </p:pic>
    </p:spTree>
    <p:extLst>
      <p:ext uri="{BB962C8B-B14F-4D97-AF65-F5344CB8AC3E}">
        <p14:creationId xmlns:p14="http://schemas.microsoft.com/office/powerpoint/2010/main" val="186127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551647"/>
            <a:ext cx="11653523" cy="1198149"/>
          </a:xfrm>
        </p:spPr>
        <p:txBody>
          <a:bodyPr/>
          <a:lstStyle/>
          <a:p>
            <a:r>
              <a:rPr lang="en-US" dirty="0"/>
              <a:t>One standard for Windows (UWP, WPF) and </a:t>
            </a:r>
            <a:r>
              <a:rPr lang="en-US" dirty="0" err="1"/>
              <a:t>Xamarin.Forms</a:t>
            </a:r>
            <a:endParaRPr lang="en-US" dirty="0"/>
          </a:p>
          <a:p>
            <a:r>
              <a:rPr lang="en-US" dirty="0"/>
              <a:t>XAML Standard 1.0 available later this year</a:t>
            </a:r>
          </a:p>
        </p:txBody>
      </p:sp>
      <p:sp>
        <p:nvSpPr>
          <p:cNvPr id="2" name="Title 1"/>
          <p:cNvSpPr>
            <a:spLocks noGrp="1"/>
          </p:cNvSpPr>
          <p:nvPr>
            <p:ph type="title"/>
          </p:nvPr>
        </p:nvSpPr>
        <p:spPr/>
        <p:txBody>
          <a:bodyPr/>
          <a:lstStyle/>
          <a:p>
            <a:r>
              <a:rPr lang="en-US" dirty="0"/>
              <a:t>Introducing XAML Standard</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06836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597834" y="3155167"/>
            <a:ext cx="5852401" cy="1542067"/>
          </a:xfrm>
          <a:prstGeom prst="rect">
            <a:avLst/>
          </a:prstGeom>
          <a:noFill/>
          <a:ln>
            <a:noFill/>
          </a:ln>
        </p:spPr>
      </p:pic>
      <p:sp>
        <p:nvSpPr>
          <p:cNvPr id="226" name="Shape 226"/>
          <p:cNvSpPr txBox="1"/>
          <p:nvPr/>
        </p:nvSpPr>
        <p:spPr>
          <a:xfrm>
            <a:off x="494267" y="4848379"/>
            <a:ext cx="9811200" cy="752800"/>
          </a:xfrm>
          <a:prstGeom prst="rect">
            <a:avLst/>
          </a:prstGeom>
          <a:noFill/>
          <a:ln>
            <a:noFill/>
          </a:ln>
        </p:spPr>
        <p:txBody>
          <a:bodyPr spcFirstLastPara="1" wrap="square" lIns="121900" tIns="121900" rIns="121900" bIns="121900" anchor="ctr" anchorCtr="0">
            <a:noAutofit/>
          </a:bodyPr>
          <a:lstStyle/>
          <a:p>
            <a:r>
              <a:rPr lang="nl" sz="4800">
                <a:solidFill>
                  <a:srgbClr val="FFFFFF"/>
                </a:solidFill>
                <a:latin typeface="Montserrat"/>
                <a:ea typeface="Montserrat"/>
                <a:cs typeface="Montserrat"/>
                <a:sym typeface="Montserrat"/>
              </a:rPr>
              <a:t>Progress is teamwork</a:t>
            </a:r>
            <a:endParaRPr sz="480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093026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9"/>
            <a:ext cx="8813595" cy="1057854"/>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iOS, Android, and Windows </a:t>
            </a:r>
          </a:p>
          <a:p>
            <a:pPr marL="0" indent="0" algn="ctr">
              <a:spcAft>
                <a:spcPts val="588"/>
              </a:spcAft>
              <a:buNone/>
            </a:pPr>
            <a:r>
              <a:rPr lang="en-US" sz="2745"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70067" y="366652"/>
            <a:ext cx="11654187" cy="899409"/>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788324" y="1628832"/>
            <a:ext cx="8615355" cy="3600336"/>
          </a:xfrm>
          <a:prstGeom prst="rect">
            <a:avLst/>
          </a:prstGeom>
        </p:spPr>
      </p:pic>
    </p:spTree>
    <p:extLst>
      <p:ext uri="{BB962C8B-B14F-4D97-AF65-F5344CB8AC3E}">
        <p14:creationId xmlns:p14="http://schemas.microsoft.com/office/powerpoint/2010/main" val="190459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484620"/>
          </a:xfrm>
        </p:spPr>
        <p:txBody>
          <a:bodyPr/>
          <a:lstStyle/>
          <a:p>
            <a:pPr algn="ctr">
              <a:lnSpc>
                <a:spcPct val="100000"/>
              </a:lnSpc>
            </a:pPr>
            <a:r>
              <a:rPr lang="en-US" sz="2549" dirty="0">
                <a:solidFill>
                  <a:schemeClr val="tx1"/>
                </a:solidFill>
              </a:rPr>
              <a:t>Traditional Xamarin Approach</a:t>
            </a:r>
          </a:p>
        </p:txBody>
      </p:sp>
      <p:sp>
        <p:nvSpPr>
          <p:cNvPr id="4" name="Text Placeholder 3"/>
          <p:cNvSpPr>
            <a:spLocks noGrp="1"/>
          </p:cNvSpPr>
          <p:nvPr>
            <p:ph type="body" sz="quarter" idx="11"/>
          </p:nvPr>
        </p:nvSpPr>
        <p:spPr>
          <a:xfrm>
            <a:off x="6548818" y="5167625"/>
            <a:ext cx="4493937" cy="876907"/>
          </a:xfrm>
        </p:spPr>
        <p:txBody>
          <a:bodyPr/>
          <a:lstStyle/>
          <a:p>
            <a:pPr algn="ctr">
              <a:lnSpc>
                <a:spcPct val="100000"/>
              </a:lnSpc>
            </a:pPr>
            <a:r>
              <a:rPr lang="en-US" sz="2549" dirty="0">
                <a:solidFill>
                  <a:schemeClr val="tx1"/>
                </a:solidFill>
              </a:rPr>
              <a:t>With </a:t>
            </a:r>
            <a:r>
              <a:rPr lang="en-US" sz="2549" dirty="0" err="1">
                <a:solidFill>
                  <a:schemeClr val="tx1"/>
                </a:solidFill>
              </a:rPr>
              <a:t>Xamarin.Forms</a:t>
            </a:r>
            <a:r>
              <a:rPr lang="en-US" sz="2549" dirty="0">
                <a:solidFill>
                  <a:schemeClr val="tx1"/>
                </a:solidFill>
              </a:rPr>
              <a:t>:</a:t>
            </a:r>
            <a:br>
              <a:rPr lang="en-US" sz="2549" dirty="0">
                <a:solidFill>
                  <a:schemeClr val="tx1"/>
                </a:solidFill>
              </a:rPr>
            </a:br>
            <a:r>
              <a:rPr lang="en-US" sz="2549" dirty="0">
                <a:solidFill>
                  <a:schemeClr val="tx1"/>
                </a:solidFill>
              </a:rPr>
              <a:t>More code-sharing, all native</a:t>
            </a:r>
          </a:p>
        </p:txBody>
      </p:sp>
      <p:grpSp>
        <p:nvGrpSpPr>
          <p:cNvPr id="25" name="Group 24"/>
          <p:cNvGrpSpPr/>
          <p:nvPr/>
        </p:nvGrpSpPr>
        <p:grpSpPr>
          <a:xfrm>
            <a:off x="1000641" y="2481564"/>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7" cy="621851"/>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51"/>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9" y="2021408"/>
              <a:ext cx="2353425" cy="621851"/>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4" cy="615701"/>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540260" y="1803245"/>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676"/>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4"/>
              <a:ext cx="4583698" cy="787781"/>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3" y="3518065"/>
            <a:ext cx="4492955" cy="681904"/>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2"/>
            <a:ext cx="417640"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3" y="1902536"/>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3"/>
            <a:ext cx="417640"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9" y="1910798"/>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6"/>
            <a:ext cx="344747" cy="344647"/>
          </a:xfrm>
          <a:prstGeom prst="rect">
            <a:avLst/>
          </a:prstGeom>
        </p:spPr>
      </p:pic>
    </p:spTree>
    <p:extLst>
      <p:ext uri="{BB962C8B-B14F-4D97-AF65-F5344CB8AC3E}">
        <p14:creationId xmlns:p14="http://schemas.microsoft.com/office/powerpoint/2010/main" val="119057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76" y="1939451"/>
            <a:ext cx="5544288" cy="3982768"/>
          </a:xfrm>
          <a:prstGeom prst="rect">
            <a:avLst/>
          </a:prstGeom>
        </p:spPr>
        <p:txBody>
          <a:bodyPr vert="horz" wrap="square" lIns="143408" tIns="89629" rIns="143408" bIns="89629"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7"/>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676"/>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29" tIns="89629" rIns="33615" bIns="33615" rtlCol="0" anchor="b" anchorCtr="0"/>
              <a:lstStyle/>
              <a:p>
                <a:pPr algn="ctr" defTabSz="913933"/>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6681202" y="2597524"/>
              <a:ext cx="4583698" cy="787781"/>
            </a:xfrm>
            <a:prstGeom prst="rect">
              <a:avLst/>
            </a:prstGeom>
            <a:noFill/>
          </p:spPr>
          <p:txBody>
            <a:bodyPr wrap="square" lIns="179260" tIns="143408" rIns="179260" bIns="143408" rtlCol="0">
              <a:spAutoFit/>
            </a:bodyPr>
            <a:lstStyle/>
            <a:p>
              <a:pPr algn="ctr" defTabSz="913997" fontAlgn="base">
                <a:spcBef>
                  <a:spcPct val="0"/>
                </a:spcBef>
                <a:spcAft>
                  <a:spcPct val="0"/>
                </a:spcAft>
              </a:pPr>
              <a:r>
                <a:rPr lang="en-US" sz="3136"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1" y="2218177"/>
            <a:ext cx="417640"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7" y="2143441"/>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4" y="2177389"/>
            <a:ext cx="344747" cy="344647"/>
          </a:xfrm>
          <a:prstGeom prst="rect">
            <a:avLst/>
          </a:prstGeom>
        </p:spPr>
      </p:pic>
    </p:spTree>
    <p:extLst>
      <p:ext uri="{BB962C8B-B14F-4D97-AF65-F5344CB8AC3E}">
        <p14:creationId xmlns:p14="http://schemas.microsoft.com/office/powerpoint/2010/main" val="177749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5"/>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6"/>
            <a:ext cx="2166051" cy="899409"/>
          </a:xfrm>
          <a:prstGeom prst="rect">
            <a:avLst/>
          </a:prstGeom>
        </p:spPr>
        <p:txBody>
          <a:bodyPr vert="horz" wrap="square" lIns="143408" tIns="89629" rIns="143408" bIns="8962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60198" y="3657100"/>
            <a:ext cx="8690111" cy="2253682"/>
            <a:chOff x="2738440" y="3806168"/>
            <a:chExt cx="8865623" cy="2299199"/>
          </a:xfrm>
        </p:grpSpPr>
        <p:sp>
          <p:nvSpPr>
            <p:cNvPr id="21" name="TextBox 20"/>
            <p:cNvSpPr txBox="1"/>
            <p:nvPr/>
          </p:nvSpPr>
          <p:spPr>
            <a:xfrm>
              <a:off x="2767565" y="5826567"/>
              <a:ext cx="958996" cy="2787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7"/>
              <a:ext cx="958996" cy="2787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6" y="5825526"/>
              <a:ext cx="958996" cy="2787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87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6"/>
              <a:ext cx="1081863" cy="2787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87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8"/>
              <a:ext cx="958996" cy="2787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4" y="1063209"/>
            <a:ext cx="6151909" cy="2071540"/>
            <a:chOff x="2751141" y="1159889"/>
            <a:chExt cx="6276158" cy="21133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2787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7" y="2993426"/>
              <a:ext cx="1082933" cy="2787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4" y="2993426"/>
              <a:ext cx="958996" cy="2787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87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6"/>
              <a:ext cx="1081863" cy="278799"/>
            </a:xfrm>
            <a:prstGeom prst="rect">
              <a:avLst/>
            </a:prstGeom>
            <a:noFill/>
          </p:spPr>
          <p:txBody>
            <a:bodyPr wrap="square" rtlCol="0">
              <a:spAutoFit/>
            </a:bodyPr>
            <a:lstStyle/>
            <a:p>
              <a:pPr algn="ctr"/>
              <a:r>
                <a:rPr lang="en-US" sz="1176" dirty="0">
                  <a:cs typeface="Helvetica"/>
                </a:rPr>
                <a:t>Carousel</a:t>
              </a:r>
            </a:p>
          </p:txBody>
        </p:sp>
      </p:grpSp>
    </p:spTree>
    <p:extLst>
      <p:ext uri="{BB962C8B-B14F-4D97-AF65-F5344CB8AC3E}">
        <p14:creationId xmlns:p14="http://schemas.microsoft.com/office/powerpoint/2010/main" val="5161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1"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ActivityIndicator</a:t>
            </a:r>
            <a:endParaRPr lang="en-US" sz="1372" dirty="0">
              <a:solidFill>
                <a:schemeClr val="bg1"/>
              </a:solidFill>
              <a:cs typeface="Helvetica Light"/>
            </a:endParaRPr>
          </a:p>
        </p:txBody>
      </p:sp>
      <p:sp>
        <p:nvSpPr>
          <p:cNvPr id="11" name="Rounded Rectangle 10"/>
          <p:cNvSpPr/>
          <p:nvPr/>
        </p:nvSpPr>
        <p:spPr>
          <a:xfrm>
            <a:off x="2775281"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BoxView</a:t>
            </a:r>
            <a:endParaRPr lang="en-US" sz="1372" dirty="0">
              <a:solidFill>
                <a:schemeClr val="bg1"/>
              </a:solidFill>
              <a:cs typeface="Helvetica Light"/>
            </a:endParaRPr>
          </a:p>
        </p:txBody>
      </p:sp>
      <p:sp>
        <p:nvSpPr>
          <p:cNvPr id="12" name="Rounded Rectangle 11"/>
          <p:cNvSpPr/>
          <p:nvPr/>
        </p:nvSpPr>
        <p:spPr>
          <a:xfrm>
            <a:off x="5059541"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Button</a:t>
            </a:r>
          </a:p>
        </p:txBody>
      </p:sp>
      <p:sp>
        <p:nvSpPr>
          <p:cNvPr id="13" name="Rounded Rectangle 12"/>
          <p:cNvSpPr/>
          <p:nvPr/>
        </p:nvSpPr>
        <p:spPr>
          <a:xfrm>
            <a:off x="734380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DatePicker</a:t>
            </a:r>
            <a:endParaRPr lang="en-US" sz="1372" dirty="0">
              <a:solidFill>
                <a:schemeClr val="bg1"/>
              </a:solidFill>
              <a:cs typeface="Helvetica Light"/>
            </a:endParaRPr>
          </a:p>
        </p:txBody>
      </p:sp>
      <p:sp>
        <p:nvSpPr>
          <p:cNvPr id="14" name="Rounded Rectangle 13"/>
          <p:cNvSpPr/>
          <p:nvPr/>
        </p:nvSpPr>
        <p:spPr>
          <a:xfrm>
            <a:off x="9628058"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Editor</a:t>
            </a:r>
          </a:p>
        </p:txBody>
      </p:sp>
      <p:sp>
        <p:nvSpPr>
          <p:cNvPr id="15" name="Rounded Rectangle 14"/>
          <p:cNvSpPr/>
          <p:nvPr/>
        </p:nvSpPr>
        <p:spPr>
          <a:xfrm>
            <a:off x="491021" y="2744627"/>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Entry</a:t>
            </a:r>
          </a:p>
        </p:txBody>
      </p:sp>
      <p:sp>
        <p:nvSpPr>
          <p:cNvPr id="16" name="Rounded Rectangle 15"/>
          <p:cNvSpPr/>
          <p:nvPr/>
        </p:nvSpPr>
        <p:spPr>
          <a:xfrm>
            <a:off x="2775281" y="2744627"/>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Image</a:t>
            </a:r>
          </a:p>
        </p:txBody>
      </p:sp>
      <p:sp>
        <p:nvSpPr>
          <p:cNvPr id="17" name="Rounded Rectangle 16"/>
          <p:cNvSpPr/>
          <p:nvPr/>
        </p:nvSpPr>
        <p:spPr>
          <a:xfrm>
            <a:off x="5059541" y="2744627"/>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Label</a:t>
            </a:r>
          </a:p>
        </p:txBody>
      </p:sp>
      <p:sp>
        <p:nvSpPr>
          <p:cNvPr id="18" name="Rounded Rectangle 17"/>
          <p:cNvSpPr/>
          <p:nvPr/>
        </p:nvSpPr>
        <p:spPr>
          <a:xfrm>
            <a:off x="7343800" y="2744627"/>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ListView</a:t>
            </a:r>
            <a:endParaRPr lang="en-US" sz="1372" dirty="0">
              <a:solidFill>
                <a:schemeClr val="bg1"/>
              </a:solidFill>
              <a:cs typeface="Helvetica Light"/>
            </a:endParaRPr>
          </a:p>
        </p:txBody>
      </p:sp>
      <p:sp>
        <p:nvSpPr>
          <p:cNvPr id="19" name="Rounded Rectangle 18"/>
          <p:cNvSpPr/>
          <p:nvPr/>
        </p:nvSpPr>
        <p:spPr>
          <a:xfrm>
            <a:off x="9628058" y="2744627"/>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Map</a:t>
            </a:r>
          </a:p>
        </p:txBody>
      </p:sp>
      <p:sp>
        <p:nvSpPr>
          <p:cNvPr id="20" name="Rounded Rectangle 19"/>
          <p:cNvSpPr/>
          <p:nvPr/>
        </p:nvSpPr>
        <p:spPr>
          <a:xfrm>
            <a:off x="491021"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OpenGLView</a:t>
            </a:r>
            <a:endParaRPr lang="en-US" sz="1372" dirty="0">
              <a:solidFill>
                <a:schemeClr val="bg1"/>
              </a:solidFill>
              <a:cs typeface="Helvetica Light"/>
            </a:endParaRPr>
          </a:p>
        </p:txBody>
      </p:sp>
      <p:sp>
        <p:nvSpPr>
          <p:cNvPr id="21" name="Rounded Rectangle 20"/>
          <p:cNvSpPr/>
          <p:nvPr/>
        </p:nvSpPr>
        <p:spPr>
          <a:xfrm>
            <a:off x="2775281"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Picker</a:t>
            </a:r>
          </a:p>
        </p:txBody>
      </p:sp>
      <p:sp>
        <p:nvSpPr>
          <p:cNvPr id="22" name="Rounded Rectangle 21"/>
          <p:cNvSpPr/>
          <p:nvPr/>
        </p:nvSpPr>
        <p:spPr>
          <a:xfrm>
            <a:off x="5059541"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ProgressBar</a:t>
            </a:r>
            <a:endParaRPr lang="en-US" sz="1372" dirty="0">
              <a:solidFill>
                <a:schemeClr val="bg1"/>
              </a:solidFill>
              <a:cs typeface="Helvetica Light"/>
            </a:endParaRPr>
          </a:p>
        </p:txBody>
      </p:sp>
      <p:sp>
        <p:nvSpPr>
          <p:cNvPr id="23" name="Rounded Rectangle 22"/>
          <p:cNvSpPr/>
          <p:nvPr/>
        </p:nvSpPr>
        <p:spPr>
          <a:xfrm>
            <a:off x="734380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SearchBar</a:t>
            </a:r>
            <a:endParaRPr lang="en-US" sz="1372" dirty="0">
              <a:solidFill>
                <a:schemeClr val="bg1"/>
              </a:solidFill>
              <a:cs typeface="Helvetica Light"/>
            </a:endParaRPr>
          </a:p>
        </p:txBody>
      </p:sp>
      <p:sp>
        <p:nvSpPr>
          <p:cNvPr id="24" name="Rounded Rectangle 23"/>
          <p:cNvSpPr/>
          <p:nvPr/>
        </p:nvSpPr>
        <p:spPr>
          <a:xfrm>
            <a:off x="9628058"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Slider</a:t>
            </a:r>
          </a:p>
        </p:txBody>
      </p:sp>
      <p:sp>
        <p:nvSpPr>
          <p:cNvPr id="25" name="Rounded Rectangle 24"/>
          <p:cNvSpPr/>
          <p:nvPr/>
        </p:nvSpPr>
        <p:spPr>
          <a:xfrm>
            <a:off x="491021"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a:solidFill>
                  <a:schemeClr val="bg1"/>
                </a:solidFill>
                <a:cs typeface="Helvetica Light"/>
              </a:rPr>
              <a:t>Stepper</a:t>
            </a:r>
          </a:p>
        </p:txBody>
      </p:sp>
      <p:sp>
        <p:nvSpPr>
          <p:cNvPr id="26" name="Rounded Rectangle 25"/>
          <p:cNvSpPr/>
          <p:nvPr/>
        </p:nvSpPr>
        <p:spPr>
          <a:xfrm>
            <a:off x="2775281"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TableView</a:t>
            </a:r>
            <a:endParaRPr lang="en-US" sz="1372" dirty="0">
              <a:solidFill>
                <a:schemeClr val="bg1"/>
              </a:solidFill>
              <a:cs typeface="Helvetica Light"/>
            </a:endParaRPr>
          </a:p>
        </p:txBody>
      </p:sp>
      <p:sp>
        <p:nvSpPr>
          <p:cNvPr id="27" name="Rounded Rectangle 26"/>
          <p:cNvSpPr/>
          <p:nvPr/>
        </p:nvSpPr>
        <p:spPr>
          <a:xfrm>
            <a:off x="5059541"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TimePicker</a:t>
            </a:r>
            <a:endParaRPr lang="en-US" sz="1372" dirty="0">
              <a:solidFill>
                <a:schemeClr val="bg1"/>
              </a:solidFill>
              <a:cs typeface="Helvetica Light"/>
            </a:endParaRPr>
          </a:p>
        </p:txBody>
      </p:sp>
      <p:sp>
        <p:nvSpPr>
          <p:cNvPr id="28" name="Rounded Rectangle 27"/>
          <p:cNvSpPr/>
          <p:nvPr/>
        </p:nvSpPr>
        <p:spPr>
          <a:xfrm>
            <a:off x="7343800" y="4606764"/>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WebView</a:t>
            </a:r>
            <a:endParaRPr lang="en-US" sz="1372" dirty="0">
              <a:solidFill>
                <a:schemeClr val="bg1"/>
              </a:solidFill>
              <a:cs typeface="Helvetica Light"/>
            </a:endParaRPr>
          </a:p>
        </p:txBody>
      </p:sp>
      <p:sp>
        <p:nvSpPr>
          <p:cNvPr id="29" name="Rounded Rectangle 28"/>
          <p:cNvSpPr/>
          <p:nvPr/>
        </p:nvSpPr>
        <p:spPr>
          <a:xfrm>
            <a:off x="9628058" y="4606764"/>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EntryCell</a:t>
            </a:r>
            <a:endParaRPr lang="en-US" sz="1372" dirty="0">
              <a:solidFill>
                <a:schemeClr val="bg1"/>
              </a:solidFill>
              <a:cs typeface="Helvetica Light"/>
            </a:endParaRPr>
          </a:p>
        </p:txBody>
      </p:sp>
      <p:sp>
        <p:nvSpPr>
          <p:cNvPr id="30" name="Rounded Rectangle 29"/>
          <p:cNvSpPr/>
          <p:nvPr/>
        </p:nvSpPr>
        <p:spPr>
          <a:xfrm>
            <a:off x="491021"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ImageCell</a:t>
            </a:r>
            <a:endParaRPr lang="en-US" sz="1372" dirty="0">
              <a:solidFill>
                <a:schemeClr val="bg1"/>
              </a:solidFill>
              <a:cs typeface="Helvetica Light"/>
            </a:endParaRPr>
          </a:p>
        </p:txBody>
      </p:sp>
      <p:sp>
        <p:nvSpPr>
          <p:cNvPr id="31" name="Rounded Rectangle 30"/>
          <p:cNvSpPr/>
          <p:nvPr/>
        </p:nvSpPr>
        <p:spPr>
          <a:xfrm>
            <a:off x="2775281"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SwitchCell</a:t>
            </a:r>
            <a:endParaRPr lang="en-US" sz="1372" dirty="0">
              <a:solidFill>
                <a:schemeClr val="bg1"/>
              </a:solidFill>
              <a:cs typeface="Helvetica Light"/>
            </a:endParaRPr>
          </a:p>
        </p:txBody>
      </p:sp>
      <p:sp>
        <p:nvSpPr>
          <p:cNvPr id="32" name="Rounded Rectangle 31"/>
          <p:cNvSpPr/>
          <p:nvPr/>
        </p:nvSpPr>
        <p:spPr>
          <a:xfrm>
            <a:off x="5059541"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TextCell</a:t>
            </a:r>
            <a:endParaRPr lang="en-US" sz="1372" dirty="0">
              <a:solidFill>
                <a:schemeClr val="bg1"/>
              </a:solidFill>
              <a:cs typeface="Helvetica Light"/>
            </a:endParaRPr>
          </a:p>
        </p:txBody>
      </p:sp>
      <p:sp>
        <p:nvSpPr>
          <p:cNvPr id="33" name="Rounded Rectangle 32"/>
          <p:cNvSpPr/>
          <p:nvPr/>
        </p:nvSpPr>
        <p:spPr>
          <a:xfrm>
            <a:off x="734380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72" dirty="0" err="1">
                <a:solidFill>
                  <a:schemeClr val="bg1"/>
                </a:solidFill>
                <a:cs typeface="Helvetica Light"/>
              </a:rPr>
              <a:t>ViewCell</a:t>
            </a:r>
            <a:endParaRPr lang="en-US" sz="1372"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420312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5AA9"/>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365" y="289372"/>
            <a:ext cx="11653772" cy="899985"/>
          </a:xfrm>
        </p:spPr>
        <p:txBody>
          <a:bodyPr/>
          <a:lstStyle/>
          <a:p>
            <a:r>
              <a:rPr lang="en-US" dirty="0" err="1">
                <a:solidFill>
                  <a:schemeClr val="bg1"/>
                </a:solidFill>
              </a:rPr>
              <a:t>Xamarin.Forms</a:t>
            </a:r>
            <a:r>
              <a:rPr lang="en-US" dirty="0">
                <a:solidFill>
                  <a:schemeClr val="bg1"/>
                </a:solidFill>
              </a:rPr>
              <a:t> Ecosystem</a:t>
            </a:r>
          </a:p>
        </p:txBody>
      </p:sp>
      <p:grpSp>
        <p:nvGrpSpPr>
          <p:cNvPr id="2" name="Group 1"/>
          <p:cNvGrpSpPr/>
          <p:nvPr/>
        </p:nvGrpSpPr>
        <p:grpSpPr>
          <a:xfrm>
            <a:off x="383265" y="2373509"/>
            <a:ext cx="11427793" cy="331573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9612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964</Words>
  <Application>Microsoft Macintosh PowerPoint</Application>
  <PresentationFormat>Widescreen</PresentationFormat>
  <Paragraphs>235</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Calibri Light</vt:lpstr>
      <vt:lpstr>Consolas</vt:lpstr>
      <vt:lpstr>Helvetica</vt:lpstr>
      <vt:lpstr>Helvetica Light</vt:lpstr>
      <vt:lpstr>Montserrat</vt:lpstr>
      <vt:lpstr>Roboto</vt:lpstr>
      <vt:lpstr>Roboto Slab</vt:lpstr>
      <vt:lpstr>Segoe UI</vt:lpstr>
      <vt:lpstr>Wingdings</vt:lpstr>
      <vt:lpstr>Office Theme</vt:lpstr>
      <vt:lpstr>Cross-Platform Native User Interfaces with Xamarin.Forms</vt:lpstr>
      <vt:lpstr>Who is this guy?</vt:lpstr>
      <vt:lpstr>PowerPoint Presentation</vt:lpstr>
      <vt:lpstr>Meet Xamarin.Forms</vt:lpstr>
      <vt:lpstr>Xamarin + Xamarin.Forms</vt:lpstr>
      <vt:lpstr>What’s included</vt:lpstr>
      <vt:lpstr>Layouts</vt:lpstr>
      <vt:lpstr>Controls</vt:lpstr>
      <vt:lpstr>Xamarin.Forms Ecosystem</vt:lpstr>
      <vt:lpstr>Native UI from shared code</vt:lpstr>
      <vt:lpstr>Xamarin.Forms  Demo</vt:lpstr>
      <vt:lpstr>Latest and Greatest  in Xamarin.Forms</vt:lpstr>
      <vt:lpstr>Community</vt:lpstr>
      <vt:lpstr>Features and Enhancements</vt:lpstr>
      <vt:lpstr>Quality and Performance</vt:lpstr>
      <vt:lpstr>The Future: Xamarin.Forms 3.0</vt:lpstr>
      <vt:lpstr>Xamarin.Forms Embedding</vt:lpstr>
      <vt:lpstr>Speed Boosts and Enhancements</vt:lpstr>
      <vt:lpstr>New Platforms</vt:lpstr>
      <vt:lpstr>Introducing XAML Standard</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Native User Interfaces with Xamarin.Forms</dc:title>
  <dc:creator>Maurits van Beusekom</dc:creator>
  <cp:lastModifiedBy>Maurits van Beusekom</cp:lastModifiedBy>
  <cp:revision>5</cp:revision>
  <dcterms:created xsi:type="dcterms:W3CDTF">2018-03-14T14:41:47Z</dcterms:created>
  <dcterms:modified xsi:type="dcterms:W3CDTF">2018-03-14T15:32:12Z</dcterms:modified>
</cp:coreProperties>
</file>